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8" r:id="rId3"/>
    <p:sldId id="257" r:id="rId4"/>
    <p:sldId id="258" r:id="rId5"/>
    <p:sldId id="276" r:id="rId6"/>
    <p:sldId id="278" r:id="rId7"/>
    <p:sldId id="279" r:id="rId8"/>
    <p:sldId id="273" r:id="rId9"/>
    <p:sldId id="267" r:id="rId10"/>
    <p:sldId id="275" r:id="rId11"/>
    <p:sldId id="266" r:id="rId12"/>
    <p:sldId id="277" r:id="rId13"/>
    <p:sldId id="274" r:id="rId14"/>
    <p:sldId id="269" r:id="rId15"/>
    <p:sldId id="270" r:id="rId16"/>
    <p:sldId id="259" r:id="rId17"/>
    <p:sldId id="260" r:id="rId18"/>
    <p:sldId id="261" r:id="rId19"/>
    <p:sldId id="262" r:id="rId20"/>
    <p:sldId id="263" r:id="rId21"/>
    <p:sldId id="265" r:id="rId22"/>
    <p:sldId id="264" r:id="rId23"/>
    <p:sldId id="271" r:id="rId24"/>
    <p:sldId id="272" r:id="rId25"/>
  </p:sldIdLst>
  <p:sldSz cx="9144000" cy="6858000" type="screen4x3"/>
  <p:notesSz cx="6858000" cy="9144000"/>
  <p:embeddedFontLst>
    <p:embeddedFont>
      <p:font typeface="Constantia" panose="02030602050306030303" pitchFamily="18" charset="0"/>
      <p:regular r:id="rId26"/>
      <p:bold r:id="rId27"/>
      <p:italic r:id="rId28"/>
      <p:boldItalic r:id="rId29"/>
    </p:embeddedFont>
    <p:embeddedFont>
      <p:font typeface="Abadi MT Condensed" panose="020B0506030101010103" pitchFamily="34"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7E7460"/>
    <a:srgbClr val="908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100" d="100"/>
          <a:sy n="100" d="100"/>
        </p:scale>
        <p:origin x="723"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448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1549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2196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238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A46CC-E2D3-4345-B626-F4A11CD43CBF}"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302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A46CC-E2D3-4345-B626-F4A11CD43CBF}"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05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A46CC-E2D3-4345-B626-F4A11CD43CBF}"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61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A46CC-E2D3-4345-B626-F4A11CD43CBF}"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012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46CC-E2D3-4345-B626-F4A11CD43CBF}"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53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5809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518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46CC-E2D3-4345-B626-F4A11CD43CBF}" type="datetimeFigureOut">
              <a:rPr lang="en-US" smtClean="0"/>
              <a:t>2/19/2017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07C3-B29B-4874-8BEB-AA1FBE012D5B}" type="slidenum">
              <a:rPr lang="en-US" smtClean="0"/>
              <a:t>‹#›</a:t>
            </a:fld>
            <a:endParaRPr lang="en-US"/>
          </a:p>
        </p:txBody>
      </p:sp>
    </p:spTree>
    <p:extLst>
      <p:ext uri="{BB962C8B-B14F-4D97-AF65-F5344CB8AC3E}">
        <p14:creationId xmlns:p14="http://schemas.microsoft.com/office/powerpoint/2010/main" val="182374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193138" y="2112946"/>
            <a:ext cx="4593771"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62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C. S. Lewis (Mere Christianity) ~ </a:t>
            </a:r>
            <a:r>
              <a:rPr lang="en-US" sz="3200" b="1" dirty="0">
                <a:effectLst>
                  <a:outerShdw blurRad="38100" dist="38100" dir="2700000" algn="tl">
                    <a:srgbClr val="000000">
                      <a:alpha val="43137"/>
                    </a:srgbClr>
                  </a:outerShdw>
                </a:effectLst>
                <a:latin typeface="+mj-lt"/>
              </a:rPr>
              <a:t>And when you have grasped that, you will see that what this man said was, quite simply, the most shocking thing that has ever been uttered by human lips.”</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22420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9087"/>
            <a:ext cx="8229600" cy="1246495"/>
          </a:xfrm>
          <a:prstGeom prst="rect">
            <a:avLst/>
          </a:prstGeom>
          <a:noFill/>
        </p:spPr>
        <p:txBody>
          <a:bodyPr wrap="square" rtlCol="0">
            <a:spAutoFit/>
          </a:bodyPr>
          <a:lstStyle/>
          <a:p>
            <a:r>
              <a:rPr lang="en-US" sz="2500" b="1" dirty="0">
                <a:effectLst>
                  <a:outerShdw blurRad="38100" dist="38100" dir="2700000" algn="tl">
                    <a:srgbClr val="000000">
                      <a:alpha val="43137"/>
                    </a:srgbClr>
                  </a:outerShdw>
                </a:effectLst>
                <a:latin typeface="+mj-lt"/>
              </a:rPr>
              <a:t>1 Cor. 15:13-14 ~ </a:t>
            </a:r>
            <a:r>
              <a:rPr lang="en-US" sz="2500" b="1" baseline="30000" dirty="0">
                <a:effectLst>
                  <a:outerShdw blurRad="38100" dist="38100" dir="2700000" algn="tl">
                    <a:srgbClr val="000000">
                      <a:alpha val="43137"/>
                    </a:srgbClr>
                  </a:outerShdw>
                </a:effectLst>
                <a:latin typeface="+mj-lt"/>
              </a:rPr>
              <a:t>13</a:t>
            </a:r>
            <a:r>
              <a:rPr lang="en-US" sz="2500" b="1" dirty="0">
                <a:effectLst>
                  <a:outerShdw blurRad="38100" dist="38100" dir="2700000" algn="tl">
                    <a:srgbClr val="000000">
                      <a:alpha val="43137"/>
                    </a:srgbClr>
                  </a:outerShdw>
                </a:effectLst>
                <a:latin typeface="+mj-lt"/>
              </a:rPr>
              <a:t> </a:t>
            </a:r>
            <a:r>
              <a:rPr lang="en-US" sz="2500" b="1" dirty="0">
                <a:solidFill>
                  <a:srgbClr val="FFFF00"/>
                </a:solidFill>
                <a:effectLst>
                  <a:outerShdw blurRad="38100" dist="38100" dir="2700000" algn="tl">
                    <a:srgbClr val="000000">
                      <a:alpha val="43137"/>
                    </a:srgbClr>
                  </a:outerShdw>
                </a:effectLst>
                <a:latin typeface="+mj-lt"/>
              </a:rPr>
              <a:t>But if there is no resurrection of the dead, then Christ is not risen. </a:t>
            </a:r>
            <a:r>
              <a:rPr lang="en-US" sz="2500" b="1" baseline="30000" dirty="0">
                <a:effectLst>
                  <a:outerShdw blurRad="38100" dist="38100" dir="2700000" algn="tl">
                    <a:srgbClr val="000000">
                      <a:alpha val="43137"/>
                    </a:srgbClr>
                  </a:outerShdw>
                </a:effectLst>
                <a:latin typeface="+mj-lt"/>
              </a:rPr>
              <a:t>14</a:t>
            </a:r>
            <a:r>
              <a:rPr lang="en-US" sz="2500" b="1" dirty="0">
                <a:effectLst>
                  <a:outerShdw blurRad="38100" dist="38100" dir="2700000" algn="tl">
                    <a:srgbClr val="000000">
                      <a:alpha val="43137"/>
                    </a:srgbClr>
                  </a:outerShdw>
                </a:effectLst>
                <a:latin typeface="+mj-lt"/>
              </a:rPr>
              <a:t> </a:t>
            </a:r>
            <a:r>
              <a:rPr lang="en-US" sz="2500" b="1" dirty="0">
                <a:solidFill>
                  <a:srgbClr val="FFFF00"/>
                </a:solidFill>
                <a:effectLst>
                  <a:outerShdw blurRad="38100" dist="38100" dir="2700000" algn="tl">
                    <a:srgbClr val="000000">
                      <a:alpha val="43137"/>
                    </a:srgbClr>
                  </a:outerShdw>
                </a:effectLst>
                <a:latin typeface="+mj-lt"/>
              </a:rPr>
              <a:t>And if Christ is not risen, then our preaching </a:t>
            </a:r>
            <a:r>
              <a:rPr lang="en-US" sz="2500" b="1" i="1" dirty="0">
                <a:solidFill>
                  <a:srgbClr val="FFFF00"/>
                </a:solidFill>
                <a:effectLst>
                  <a:outerShdw blurRad="38100" dist="38100" dir="2700000" algn="tl">
                    <a:srgbClr val="000000">
                      <a:alpha val="43137"/>
                    </a:srgbClr>
                  </a:outerShdw>
                </a:effectLst>
                <a:latin typeface="+mj-lt"/>
              </a:rPr>
              <a:t>is</a:t>
            </a:r>
            <a:r>
              <a:rPr lang="en-US" sz="2500" b="1" dirty="0">
                <a:solidFill>
                  <a:srgbClr val="FFFF00"/>
                </a:solidFill>
                <a:effectLst>
                  <a:outerShdw blurRad="38100" dist="38100" dir="2700000" algn="tl">
                    <a:srgbClr val="000000">
                      <a:alpha val="43137"/>
                    </a:srgbClr>
                  </a:outerShdw>
                </a:effectLst>
                <a:latin typeface="+mj-lt"/>
              </a:rPr>
              <a:t> empty and your faith </a:t>
            </a:r>
            <a:r>
              <a:rPr lang="en-US" sz="2500" b="1" i="1" dirty="0">
                <a:solidFill>
                  <a:srgbClr val="FFFF00"/>
                </a:solidFill>
                <a:effectLst>
                  <a:outerShdw blurRad="38100" dist="38100" dir="2700000" algn="tl">
                    <a:srgbClr val="000000">
                      <a:alpha val="43137"/>
                    </a:srgbClr>
                  </a:outerShdw>
                </a:effectLst>
                <a:latin typeface="+mj-lt"/>
              </a:rPr>
              <a:t>is</a:t>
            </a:r>
            <a:r>
              <a:rPr lang="en-US" sz="2500" b="1" dirty="0">
                <a:solidFill>
                  <a:srgbClr val="FFFF00"/>
                </a:solidFill>
                <a:effectLst>
                  <a:outerShdw blurRad="38100" dist="38100" dir="2700000" algn="tl">
                    <a:srgbClr val="000000">
                      <a:alpha val="43137"/>
                    </a:srgbClr>
                  </a:outerShdw>
                </a:effectLst>
                <a:latin typeface="+mj-lt"/>
              </a:rPr>
              <a:t> also empty.</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
        <p:nvSpPr>
          <p:cNvPr id="5" name="TextBox 4"/>
          <p:cNvSpPr txBox="1"/>
          <p:nvPr/>
        </p:nvSpPr>
        <p:spPr>
          <a:xfrm>
            <a:off x="682171" y="2024746"/>
            <a:ext cx="8026400" cy="477054"/>
          </a:xfrm>
          <a:prstGeom prst="rect">
            <a:avLst/>
          </a:prstGeom>
          <a:noFill/>
        </p:spPr>
        <p:txBody>
          <a:bodyPr wrap="square" rtlCol="0">
            <a:spAutoFit/>
          </a:bodyPr>
          <a:lstStyle/>
          <a:p>
            <a:pPr marL="231775" indent="-231775">
              <a:buFont typeface="Arial" panose="020B0604020202020204" pitchFamily="34" charset="0"/>
              <a:buChar char="•"/>
            </a:pPr>
            <a:r>
              <a:rPr lang="en-US" sz="2500" b="1" dirty="0">
                <a:solidFill>
                  <a:schemeClr val="bg1"/>
                </a:solidFill>
                <a:effectLst>
                  <a:outerShdw blurRad="38100" dist="38100" dir="2700000" algn="tl">
                    <a:srgbClr val="000000">
                      <a:alpha val="43137"/>
                    </a:srgbClr>
                  </a:outerShdw>
                </a:effectLst>
                <a:latin typeface="+mj-lt"/>
              </a:rPr>
              <a:t> Doctrine of the Resurrection</a:t>
            </a:r>
          </a:p>
        </p:txBody>
      </p:sp>
      <p:sp>
        <p:nvSpPr>
          <p:cNvPr id="6" name="TextBox 5"/>
          <p:cNvSpPr txBox="1"/>
          <p:nvPr/>
        </p:nvSpPr>
        <p:spPr>
          <a:xfrm>
            <a:off x="452807" y="2439033"/>
            <a:ext cx="8229600" cy="1246495"/>
          </a:xfrm>
          <a:prstGeom prst="rect">
            <a:avLst/>
          </a:prstGeom>
          <a:noFill/>
        </p:spPr>
        <p:txBody>
          <a:bodyPr wrap="square" rtlCol="0">
            <a:spAutoFit/>
          </a:bodyPr>
          <a:lstStyle/>
          <a:p>
            <a:r>
              <a:rPr lang="en-US" sz="2500" b="1" dirty="0">
                <a:effectLst>
                  <a:outerShdw blurRad="38100" dist="38100" dir="2700000" algn="tl">
                    <a:srgbClr val="000000">
                      <a:alpha val="43137"/>
                    </a:srgbClr>
                  </a:outerShdw>
                </a:effectLst>
                <a:latin typeface="+mj-lt"/>
              </a:rPr>
              <a:t>Gal. 1:8 ~ </a:t>
            </a:r>
            <a:r>
              <a:rPr lang="en-US" sz="2500" b="1" dirty="0">
                <a:solidFill>
                  <a:srgbClr val="FFFF00"/>
                </a:solidFill>
                <a:effectLst>
                  <a:outerShdw blurRad="38100" dist="38100" dir="2700000" algn="tl">
                    <a:srgbClr val="000000">
                      <a:alpha val="43137"/>
                    </a:srgbClr>
                  </a:outerShdw>
                </a:effectLst>
                <a:latin typeface="+mj-lt"/>
              </a:rPr>
              <a:t>But even if we, or an angel from heaven, preach any other gospel to you than what we have preached to you, let him be accursed.</a:t>
            </a:r>
          </a:p>
        </p:txBody>
      </p:sp>
      <p:sp>
        <p:nvSpPr>
          <p:cNvPr id="7" name="TextBox 6"/>
          <p:cNvSpPr txBox="1"/>
          <p:nvPr/>
        </p:nvSpPr>
        <p:spPr>
          <a:xfrm>
            <a:off x="685035" y="3614692"/>
            <a:ext cx="8026400" cy="477054"/>
          </a:xfrm>
          <a:prstGeom prst="rect">
            <a:avLst/>
          </a:prstGeom>
          <a:noFill/>
        </p:spPr>
        <p:txBody>
          <a:bodyPr wrap="square" rtlCol="0">
            <a:spAutoFit/>
          </a:bodyPr>
          <a:lstStyle/>
          <a:p>
            <a:pPr marL="231775" indent="-231775">
              <a:buFont typeface="Arial" panose="020B0604020202020204" pitchFamily="34" charset="0"/>
              <a:buChar char="•"/>
            </a:pPr>
            <a:r>
              <a:rPr lang="en-US" sz="2500" b="1" dirty="0">
                <a:solidFill>
                  <a:schemeClr val="bg1"/>
                </a:solidFill>
                <a:effectLst>
                  <a:outerShdw blurRad="38100" dist="38100" dir="2700000" algn="tl">
                    <a:srgbClr val="000000">
                      <a:alpha val="43137"/>
                    </a:srgbClr>
                  </a:outerShdw>
                </a:effectLst>
                <a:latin typeface="+mj-lt"/>
              </a:rPr>
              <a:t> Doctrine of Salvation by Grace</a:t>
            </a:r>
          </a:p>
        </p:txBody>
      </p:sp>
      <p:sp>
        <p:nvSpPr>
          <p:cNvPr id="8" name="TextBox 7"/>
          <p:cNvSpPr txBox="1"/>
          <p:nvPr/>
        </p:nvSpPr>
        <p:spPr>
          <a:xfrm>
            <a:off x="454564" y="4027803"/>
            <a:ext cx="8229600" cy="1631216"/>
          </a:xfrm>
          <a:prstGeom prst="rect">
            <a:avLst/>
          </a:prstGeom>
          <a:noFill/>
        </p:spPr>
        <p:txBody>
          <a:bodyPr wrap="square" rtlCol="0">
            <a:spAutoFit/>
          </a:bodyPr>
          <a:lstStyle/>
          <a:p>
            <a:r>
              <a:rPr lang="en-US" sz="2500" b="1" dirty="0">
                <a:effectLst>
                  <a:outerShdw blurRad="38100" dist="38100" dir="2700000" algn="tl">
                    <a:srgbClr val="000000">
                      <a:alpha val="43137"/>
                    </a:srgbClr>
                  </a:outerShdw>
                </a:effectLst>
                <a:latin typeface="+mj-lt"/>
              </a:rPr>
              <a:t>1 John 4:3 ~ </a:t>
            </a:r>
            <a:r>
              <a:rPr lang="en-US" sz="2500" b="1" dirty="0">
                <a:solidFill>
                  <a:srgbClr val="FFFF00"/>
                </a:solidFill>
                <a:effectLst>
                  <a:outerShdw blurRad="38100" dist="38100" dir="2700000" algn="tl">
                    <a:srgbClr val="000000">
                      <a:alpha val="43137"/>
                    </a:srgbClr>
                  </a:outerShdw>
                </a:effectLst>
                <a:latin typeface="+mj-lt"/>
              </a:rPr>
              <a:t>… and every spirit that does not confess that Jesus Christ has come in the flesh is not of God. And this is the </a:t>
            </a:r>
            <a:r>
              <a:rPr lang="en-US" sz="2500" b="1" i="1" dirty="0">
                <a:solidFill>
                  <a:srgbClr val="FFFF00"/>
                </a:solidFill>
                <a:effectLst>
                  <a:outerShdw blurRad="38100" dist="38100" dir="2700000" algn="tl">
                    <a:srgbClr val="000000">
                      <a:alpha val="43137"/>
                    </a:srgbClr>
                  </a:outerShdw>
                </a:effectLst>
                <a:latin typeface="+mj-lt"/>
              </a:rPr>
              <a:t>spirit</a:t>
            </a:r>
            <a:r>
              <a:rPr lang="en-US" sz="2500" b="1" dirty="0">
                <a:solidFill>
                  <a:srgbClr val="FFFF00"/>
                </a:solidFill>
                <a:effectLst>
                  <a:outerShdw blurRad="38100" dist="38100" dir="2700000" algn="tl">
                    <a:srgbClr val="000000">
                      <a:alpha val="43137"/>
                    </a:srgbClr>
                  </a:outerShdw>
                </a:effectLst>
                <a:latin typeface="+mj-lt"/>
              </a:rPr>
              <a:t> of the Antichrist, which you have heard was coming, and is now already in the world.</a:t>
            </a:r>
          </a:p>
        </p:txBody>
      </p:sp>
      <p:sp>
        <p:nvSpPr>
          <p:cNvPr id="9" name="TextBox 8"/>
          <p:cNvSpPr txBox="1"/>
          <p:nvPr/>
        </p:nvSpPr>
        <p:spPr>
          <a:xfrm>
            <a:off x="686792" y="5597249"/>
            <a:ext cx="8026400" cy="477054"/>
          </a:xfrm>
          <a:prstGeom prst="rect">
            <a:avLst/>
          </a:prstGeom>
          <a:noFill/>
        </p:spPr>
        <p:txBody>
          <a:bodyPr wrap="square" rtlCol="0">
            <a:spAutoFit/>
          </a:bodyPr>
          <a:lstStyle/>
          <a:p>
            <a:pPr marL="231775" indent="-231775">
              <a:buFont typeface="Arial" panose="020B0604020202020204" pitchFamily="34" charset="0"/>
              <a:buChar char="•"/>
            </a:pPr>
            <a:r>
              <a:rPr lang="en-US" sz="2500" b="1" dirty="0">
                <a:solidFill>
                  <a:schemeClr val="bg1"/>
                </a:solidFill>
                <a:effectLst>
                  <a:outerShdw blurRad="38100" dist="38100" dir="2700000" algn="tl">
                    <a:srgbClr val="000000">
                      <a:alpha val="43137"/>
                    </a:srgbClr>
                  </a:outerShdw>
                </a:effectLst>
                <a:latin typeface="+mj-lt"/>
              </a:rPr>
              <a:t> Doctrine of the Incarnation</a:t>
            </a:r>
          </a:p>
        </p:txBody>
      </p:sp>
    </p:spTree>
    <p:extLst>
      <p:ext uri="{BB962C8B-B14F-4D97-AF65-F5344CB8AC3E}">
        <p14:creationId xmlns:p14="http://schemas.microsoft.com/office/powerpoint/2010/main" val="18775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7"/>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9087"/>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Where is He?</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
        <p:nvSpPr>
          <p:cNvPr id="5" name="TextBox 4"/>
          <p:cNvSpPr txBox="1"/>
          <p:nvPr/>
        </p:nvSpPr>
        <p:spPr>
          <a:xfrm>
            <a:off x="682171" y="1335266"/>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 glorified Man in heaven</a:t>
            </a:r>
          </a:p>
        </p:txBody>
      </p:sp>
      <p:sp>
        <p:nvSpPr>
          <p:cNvPr id="6" name="TextBox 5"/>
          <p:cNvSpPr txBox="1"/>
          <p:nvPr/>
        </p:nvSpPr>
        <p:spPr>
          <a:xfrm>
            <a:off x="452807" y="1864575"/>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What did He do?</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a:off x="685035" y="2373108"/>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Salvation by grace through faith</a:t>
            </a:r>
          </a:p>
        </p:txBody>
      </p:sp>
      <p:sp>
        <p:nvSpPr>
          <p:cNvPr id="8" name="TextBox 7"/>
          <p:cNvSpPr txBox="1"/>
          <p:nvPr/>
        </p:nvSpPr>
        <p:spPr>
          <a:xfrm>
            <a:off x="454564" y="2901751"/>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Who is He?</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686792" y="3409748"/>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God who became a Man</a:t>
            </a:r>
          </a:p>
        </p:txBody>
      </p:sp>
    </p:spTree>
    <p:extLst>
      <p:ext uri="{BB962C8B-B14F-4D97-AF65-F5344CB8AC3E}">
        <p14:creationId xmlns:p14="http://schemas.microsoft.com/office/powerpoint/2010/main" val="21284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3" presetClass="emph" presetSubtype="2" fill="hold" grpId="1" nodeType="withEffect">
                                  <p:stCondLst>
                                    <p:cond delay="0"/>
                                  </p:stCondLst>
                                  <p:childTnLst>
                                    <p:animClr clrSpc="rgb" dir="cw">
                                      <p:cBhvr override="childStyle">
                                        <p:cTn id="22" dur="2000" fill="hold"/>
                                        <p:tgtEl>
                                          <p:spTgt spid="2"/>
                                        </p:tgtEl>
                                        <p:attrNameLst>
                                          <p:attrName>style.color</p:attrName>
                                        </p:attrNameLst>
                                      </p:cBhvr>
                                      <p:to>
                                        <a:schemeClr val="accent2"/>
                                      </p:to>
                                    </p:animClr>
                                  </p:childTnLst>
                                </p:cTn>
                              </p:par>
                              <p:par>
                                <p:cTn id="23" presetID="3" presetClass="emph" presetSubtype="2" fill="hold" grpId="1" nodeType="withEffect">
                                  <p:stCondLst>
                                    <p:cond delay="0"/>
                                  </p:stCondLst>
                                  <p:childTnLst>
                                    <p:animClr clrSpc="rgb" dir="cw">
                                      <p:cBhvr override="childStyle">
                                        <p:cTn id="24" dur="2000" fill="hold"/>
                                        <p:tgtEl>
                                          <p:spTgt spid="5"/>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6"/>
                                        </p:tgtEl>
                                        <p:attrNameLst>
                                          <p:attrName>style.color</p:attrName>
                                        </p:attrNameLst>
                                      </p:cBhvr>
                                      <p:to>
                                        <a:schemeClr val="accent2"/>
                                      </p:to>
                                    </p:animClr>
                                  </p:childTnLst>
                                </p:cTn>
                              </p:par>
                              <p:par>
                                <p:cTn id="36" presetID="3" presetClass="emph" presetSubtype="2" fill="hold" grpId="1" nodeType="withEffect">
                                  <p:stCondLst>
                                    <p:cond delay="0"/>
                                  </p:stCondLst>
                                  <p:childTnLst>
                                    <p:animClr clrSpc="rgb" dir="cw">
                                      <p:cBhvr override="childStyle">
                                        <p:cTn id="37"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413480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9087"/>
            <a:ext cx="8229600" cy="452431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Joni Eareckson Tada ~ </a:t>
            </a:r>
            <a:r>
              <a:rPr lang="en-US" sz="3200" b="1" dirty="0">
                <a:effectLst>
                  <a:outerShdw blurRad="38100" dist="38100" dir="2700000" algn="tl">
                    <a:srgbClr val="000000">
                      <a:alpha val="43137"/>
                    </a:srgbClr>
                  </a:outerShdw>
                </a:effectLst>
                <a:latin typeface="+mj-lt"/>
              </a:rPr>
              <a:t>“When I look at Jesus’ warm and intimate friendships, my heart fills with praise that Jesus was…a man. A man of flesh-and-blood reality. His heart felt the sting of sympathy. His eyes glowed with tenderness. His arms embraced. His lips smiled. His hands touched. Jesus was male! Jesus invites us to relate to him as the Son of Man. And because he is fully man, we can relate to Jesus with affection and love.”</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28392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410695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Rom. 12:4-7;</a:t>
            </a:r>
          </a:p>
          <a:p>
            <a:r>
              <a:rPr lang="en-US" sz="3200" b="1" dirty="0">
                <a:effectLst>
                  <a:outerShdw blurRad="38100" dist="38100" dir="2700000" algn="tl">
                    <a:srgbClr val="000000">
                      <a:alpha val="43137"/>
                    </a:srgbClr>
                  </a:outerShdw>
                </a:effectLst>
                <a:latin typeface="+mj-lt"/>
              </a:rPr>
              <a:t>1 Cor. 12:4-31;</a:t>
            </a:r>
          </a:p>
          <a:p>
            <a:r>
              <a:rPr lang="en-US" sz="3200" b="1" dirty="0">
                <a:effectLst>
                  <a:outerShdw blurRad="38100" dist="38100" dir="2700000" algn="tl">
                    <a:srgbClr val="000000">
                      <a:alpha val="43137"/>
                    </a:srgbClr>
                  </a:outerShdw>
                </a:effectLst>
                <a:latin typeface="+mj-lt"/>
              </a:rPr>
              <a:t>Eph. 4:7-16;</a:t>
            </a:r>
          </a:p>
          <a:p>
            <a:r>
              <a:rPr lang="en-US" sz="3200" b="1" dirty="0">
                <a:effectLst>
                  <a:outerShdw blurRad="38100" dist="38100" dir="2700000" algn="tl">
                    <a:srgbClr val="000000">
                      <a:alpha val="43137"/>
                    </a:srgbClr>
                  </a:outerShdw>
                </a:effectLst>
                <a:latin typeface="+mj-lt"/>
              </a:rPr>
              <a:t>Heb. 10:19-25, etc.</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pic>
        <p:nvPicPr>
          <p:cNvPr id="7" name="Picture 6" descr="&lt;strong&gt;Jesus&lt;/strong&gt; Christ Silhouette Free Stock Photo - Public Domain Pictures"/>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5041" b="99350" l="12866" r="84691"/>
                    </a14:imgEffect>
                  </a14:imgLayer>
                </a14:imgProps>
              </a:ext>
              <a:ext uri="{28A0092B-C50C-407E-A947-70E740481C1C}">
                <a14:useLocalDpi xmlns:a14="http://schemas.microsoft.com/office/drawing/2010/main" val="0"/>
              </a:ext>
            </a:extLst>
          </a:blip>
          <a:srcRect l="11963" r="13645"/>
          <a:stretch/>
        </p:blipFill>
        <p:spPr>
          <a:xfrm>
            <a:off x="2989943" y="669586"/>
            <a:ext cx="3955143" cy="5325341"/>
          </a:xfrm>
          <a:prstGeom prst="rect">
            <a:avLst/>
          </a:prstGeom>
        </p:spPr>
      </p:pic>
      <p:sp>
        <p:nvSpPr>
          <p:cNvPr id="10" name="TextBox 9"/>
          <p:cNvSpPr txBox="1"/>
          <p:nvPr/>
        </p:nvSpPr>
        <p:spPr>
          <a:xfrm rot="18092454">
            <a:off x="4129314" y="1937656"/>
            <a:ext cx="798286"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Bill</a:t>
            </a:r>
          </a:p>
        </p:txBody>
      </p:sp>
      <p:sp>
        <p:nvSpPr>
          <p:cNvPr id="11" name="TextBox 10"/>
          <p:cNvSpPr txBox="1"/>
          <p:nvPr/>
        </p:nvSpPr>
        <p:spPr>
          <a:xfrm rot="2944927">
            <a:off x="5007427" y="2031998"/>
            <a:ext cx="798286"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Sue</a:t>
            </a:r>
          </a:p>
        </p:txBody>
      </p:sp>
      <p:sp>
        <p:nvSpPr>
          <p:cNvPr id="12" name="TextBox 11"/>
          <p:cNvSpPr txBox="1"/>
          <p:nvPr/>
        </p:nvSpPr>
        <p:spPr>
          <a:xfrm rot="2944927">
            <a:off x="5509088" y="3027998"/>
            <a:ext cx="1129506"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Jorge</a:t>
            </a:r>
          </a:p>
        </p:txBody>
      </p:sp>
      <p:sp>
        <p:nvSpPr>
          <p:cNvPr id="13" name="TextBox 12"/>
          <p:cNvSpPr txBox="1"/>
          <p:nvPr/>
        </p:nvSpPr>
        <p:spPr>
          <a:xfrm rot="18395337">
            <a:off x="3411775" y="2875597"/>
            <a:ext cx="1129506"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Franz</a:t>
            </a:r>
          </a:p>
        </p:txBody>
      </p:sp>
      <p:sp>
        <p:nvSpPr>
          <p:cNvPr id="14" name="TextBox 13"/>
          <p:cNvSpPr txBox="1"/>
          <p:nvPr/>
        </p:nvSpPr>
        <p:spPr>
          <a:xfrm>
            <a:off x="4230912" y="2539997"/>
            <a:ext cx="798286" cy="584775"/>
          </a:xfrm>
          <a:prstGeom prst="rect">
            <a:avLst/>
          </a:prstGeom>
          <a:noFill/>
        </p:spPr>
        <p:txBody>
          <a:bodyPr wrap="square" rtlCol="0">
            <a:spAutoFit/>
          </a:bodyPr>
          <a:lstStyle/>
          <a:p>
            <a:r>
              <a:rPr lang="en-US" sz="3200" b="1" dirty="0">
                <a:solidFill>
                  <a:srgbClr val="7030A0"/>
                </a:solidFill>
                <a:effectLst>
                  <a:outerShdw blurRad="38100" dist="38100" dir="2700000" algn="tl">
                    <a:srgbClr val="000000">
                      <a:alpha val="43137"/>
                    </a:srgbClr>
                  </a:outerShdw>
                </a:effectLst>
                <a:latin typeface="Abadi MT Condensed" panose="020B0506030101010103" pitchFamily="34" charset="0"/>
              </a:rPr>
              <a:t>Ken</a:t>
            </a:r>
          </a:p>
        </p:txBody>
      </p:sp>
      <p:sp>
        <p:nvSpPr>
          <p:cNvPr id="15" name="TextBox 14"/>
          <p:cNvSpPr txBox="1"/>
          <p:nvPr/>
        </p:nvSpPr>
        <p:spPr>
          <a:xfrm>
            <a:off x="4593769" y="3047997"/>
            <a:ext cx="914402"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Mary</a:t>
            </a:r>
          </a:p>
        </p:txBody>
      </p:sp>
      <p:sp>
        <p:nvSpPr>
          <p:cNvPr id="16" name="TextBox 15"/>
          <p:cNvSpPr txBox="1"/>
          <p:nvPr/>
        </p:nvSpPr>
        <p:spPr>
          <a:xfrm>
            <a:off x="5116286" y="3555997"/>
            <a:ext cx="532158"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Li</a:t>
            </a:r>
          </a:p>
        </p:txBody>
      </p:sp>
      <p:sp>
        <p:nvSpPr>
          <p:cNvPr id="17" name="TextBox 16"/>
          <p:cNvSpPr txBox="1"/>
          <p:nvPr/>
        </p:nvSpPr>
        <p:spPr>
          <a:xfrm>
            <a:off x="4281717" y="3526968"/>
            <a:ext cx="856340"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Ivan</a:t>
            </a:r>
          </a:p>
        </p:txBody>
      </p:sp>
      <p:sp>
        <p:nvSpPr>
          <p:cNvPr id="18" name="TextBox 17"/>
          <p:cNvSpPr txBox="1"/>
          <p:nvPr/>
        </p:nvSpPr>
        <p:spPr>
          <a:xfrm>
            <a:off x="4796975" y="3897082"/>
            <a:ext cx="972452"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Betty</a:t>
            </a:r>
          </a:p>
        </p:txBody>
      </p:sp>
      <p:sp>
        <p:nvSpPr>
          <p:cNvPr id="19" name="TextBox 18"/>
          <p:cNvSpPr txBox="1"/>
          <p:nvPr/>
        </p:nvSpPr>
        <p:spPr>
          <a:xfrm>
            <a:off x="4557489" y="5471880"/>
            <a:ext cx="1596565"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Heathcliff</a:t>
            </a:r>
          </a:p>
        </p:txBody>
      </p:sp>
      <p:sp>
        <p:nvSpPr>
          <p:cNvPr id="20" name="TextBox 19"/>
          <p:cNvSpPr txBox="1"/>
          <p:nvPr/>
        </p:nvSpPr>
        <p:spPr>
          <a:xfrm>
            <a:off x="4804233" y="4245425"/>
            <a:ext cx="1161138"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James</a:t>
            </a:r>
          </a:p>
        </p:txBody>
      </p:sp>
      <p:sp>
        <p:nvSpPr>
          <p:cNvPr id="21" name="TextBox 20"/>
          <p:cNvSpPr txBox="1"/>
          <p:nvPr/>
        </p:nvSpPr>
        <p:spPr>
          <a:xfrm>
            <a:off x="3991433" y="4644568"/>
            <a:ext cx="1161138"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Maria</a:t>
            </a:r>
          </a:p>
        </p:txBody>
      </p:sp>
      <p:sp>
        <p:nvSpPr>
          <p:cNvPr id="22" name="TextBox 21"/>
          <p:cNvSpPr txBox="1"/>
          <p:nvPr/>
        </p:nvSpPr>
        <p:spPr>
          <a:xfrm>
            <a:off x="4194628" y="4281712"/>
            <a:ext cx="682171"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Joe</a:t>
            </a:r>
          </a:p>
        </p:txBody>
      </p:sp>
      <p:sp>
        <p:nvSpPr>
          <p:cNvPr id="23" name="TextBox 22"/>
          <p:cNvSpPr txBox="1"/>
          <p:nvPr/>
        </p:nvSpPr>
        <p:spPr>
          <a:xfrm>
            <a:off x="4252687" y="3911600"/>
            <a:ext cx="682171"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Al</a:t>
            </a:r>
          </a:p>
        </p:txBody>
      </p:sp>
      <p:sp>
        <p:nvSpPr>
          <p:cNvPr id="24" name="TextBox 23"/>
          <p:cNvSpPr txBox="1"/>
          <p:nvPr/>
        </p:nvSpPr>
        <p:spPr>
          <a:xfrm>
            <a:off x="4898575" y="5007424"/>
            <a:ext cx="1161138"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Fiona</a:t>
            </a:r>
          </a:p>
        </p:txBody>
      </p:sp>
      <p:sp>
        <p:nvSpPr>
          <p:cNvPr id="25" name="TextBox 24"/>
          <p:cNvSpPr txBox="1"/>
          <p:nvPr/>
        </p:nvSpPr>
        <p:spPr>
          <a:xfrm>
            <a:off x="4833254" y="4571995"/>
            <a:ext cx="86360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Jack</a:t>
            </a:r>
          </a:p>
        </p:txBody>
      </p:sp>
      <p:sp>
        <p:nvSpPr>
          <p:cNvPr id="26" name="TextBox 25"/>
          <p:cNvSpPr txBox="1"/>
          <p:nvPr/>
        </p:nvSpPr>
        <p:spPr>
          <a:xfrm>
            <a:off x="3831769" y="5130799"/>
            <a:ext cx="856345"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Ann</a:t>
            </a:r>
          </a:p>
        </p:txBody>
      </p:sp>
      <p:sp>
        <p:nvSpPr>
          <p:cNvPr id="27" name="TextBox 26"/>
          <p:cNvSpPr txBox="1"/>
          <p:nvPr/>
        </p:nvSpPr>
        <p:spPr>
          <a:xfrm>
            <a:off x="3860798" y="5486401"/>
            <a:ext cx="856345"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Tran</a:t>
            </a:r>
          </a:p>
        </p:txBody>
      </p:sp>
      <p:sp>
        <p:nvSpPr>
          <p:cNvPr id="28" name="TextBox 27"/>
          <p:cNvSpPr txBox="1"/>
          <p:nvPr/>
        </p:nvSpPr>
        <p:spPr>
          <a:xfrm rot="21159427">
            <a:off x="4680858" y="2220681"/>
            <a:ext cx="674914"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Abadi MT Condensed" panose="020B0506030101010103" pitchFamily="34" charset="0"/>
              </a:rPr>
              <a:t>Em</a:t>
            </a:r>
          </a:p>
        </p:txBody>
      </p:sp>
      <p:sp>
        <p:nvSpPr>
          <p:cNvPr id="29" name="TextBox 28"/>
          <p:cNvSpPr txBox="1"/>
          <p:nvPr/>
        </p:nvSpPr>
        <p:spPr>
          <a:xfrm>
            <a:off x="4370616" y="934082"/>
            <a:ext cx="1237342" cy="747046"/>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Abadi MT Condensed" panose="020B0506030101010103" pitchFamily="34" charset="0"/>
              </a:rPr>
              <a:t>Jesus</a:t>
            </a:r>
          </a:p>
        </p:txBody>
      </p:sp>
    </p:spTree>
    <p:extLst>
      <p:ext uri="{BB962C8B-B14F-4D97-AF65-F5344CB8AC3E}">
        <p14:creationId xmlns:p14="http://schemas.microsoft.com/office/powerpoint/2010/main" val="19754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2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8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11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12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130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160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170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190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dvAuto="50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400652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1 Cor. 2:12-14 ~ </a:t>
            </a:r>
            <a:r>
              <a:rPr lang="en-US" sz="3200" b="1" baseline="30000" dirty="0">
                <a:effectLst>
                  <a:outerShdw blurRad="38100" dist="38100" dir="2700000" algn="tl">
                    <a:srgbClr val="000000">
                      <a:alpha val="43137"/>
                    </a:srgbClr>
                  </a:outerShdw>
                </a:effectLst>
                <a:latin typeface="+mj-lt"/>
              </a:rPr>
              <a:t>12</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Now we have received, not the spirit of the world, but the Spirit who is from God, that we might know the things that have been freely given to us by God.</a:t>
            </a:r>
            <a:r>
              <a:rPr lang="en-US" sz="3200" b="1" dirty="0">
                <a:effectLst>
                  <a:outerShdw blurRad="38100" dist="38100" dir="2700000" algn="tl">
                    <a:srgbClr val="000000">
                      <a:alpha val="43137"/>
                    </a:srgbClr>
                  </a:outerShdw>
                </a:effectLst>
                <a:latin typeface="+mj-lt"/>
              </a:rPr>
              <a:t> </a:t>
            </a:r>
            <a:r>
              <a:rPr lang="en-US" sz="3200" b="1" baseline="30000" dirty="0">
                <a:effectLst>
                  <a:outerShdw blurRad="38100" dist="38100" dir="2700000" algn="tl">
                    <a:srgbClr val="000000">
                      <a:alpha val="43137"/>
                    </a:srgbClr>
                  </a:outerShdw>
                </a:effectLst>
                <a:latin typeface="+mj-lt"/>
              </a:rPr>
              <a:t>13</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These things we also speak, not in words which man’s wisdom teaches but which the Holy Spirit teaches, comparing spiritual things with spiritual.</a:t>
            </a:r>
            <a:r>
              <a:rPr lang="en-US" sz="3200" b="1" dirty="0">
                <a:effectLst>
                  <a:outerShdw blurRad="38100" dist="38100" dir="2700000" algn="tl">
                    <a:srgbClr val="000000">
                      <a:alpha val="43137"/>
                    </a:srgbClr>
                  </a:outerShdw>
                </a:effectLst>
                <a:latin typeface="+mj-lt"/>
              </a:rPr>
              <a:t> </a:t>
            </a:r>
            <a:r>
              <a:rPr lang="en-US" sz="3200" b="1" baseline="30000" dirty="0">
                <a:effectLst>
                  <a:outerShdw blurRad="38100" dist="38100" dir="2700000" algn="tl">
                    <a:srgbClr val="000000">
                      <a:alpha val="43137"/>
                    </a:srgbClr>
                  </a:outerShdw>
                </a:effectLst>
                <a:latin typeface="+mj-lt"/>
              </a:rPr>
              <a:t>14</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But the natural man does not receive the things of the Spirit of God, for they are foolishness to him; nor can he know </a:t>
            </a:r>
            <a:r>
              <a:rPr lang="en-US" sz="3200" b="1" i="1" dirty="0">
                <a:solidFill>
                  <a:srgbClr val="FFFF00"/>
                </a:solidFill>
                <a:effectLst>
                  <a:outerShdw blurRad="38100" dist="38100" dir="2700000" algn="tl">
                    <a:srgbClr val="000000">
                      <a:alpha val="43137"/>
                    </a:srgbClr>
                  </a:outerShdw>
                </a:effectLst>
                <a:latin typeface="+mj-lt"/>
              </a:rPr>
              <a:t>them</a:t>
            </a:r>
            <a:r>
              <a:rPr lang="en-US" sz="3200" b="1" dirty="0">
                <a:solidFill>
                  <a:srgbClr val="FFFF00"/>
                </a:solidFill>
                <a:effectLst>
                  <a:outerShdw blurRad="38100" dist="38100" dir="2700000" algn="tl">
                    <a:srgbClr val="000000">
                      <a:alpha val="43137"/>
                    </a:srgbClr>
                  </a:outerShdw>
                </a:effectLst>
                <a:latin typeface="+mj-lt"/>
              </a:rPr>
              <a:t>, because they are spiritually discerned.</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415746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dvAuto="50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32355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World</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kosmos</a:t>
            </a:r>
            <a:r>
              <a:rPr lang="en-US" sz="3200" b="1" dirty="0">
                <a:effectLst>
                  <a:outerShdw blurRad="38100" dist="38100" dir="2700000" algn="tl">
                    <a:srgbClr val="000000">
                      <a:alpha val="43137"/>
                    </a:srgbClr>
                  </a:outerShdw>
                </a:effectLst>
                <a:latin typeface="+mj-lt"/>
              </a:rPr>
              <a:t> – The system that sets itself up as independent from God</a:t>
            </a:r>
            <a:endParaRPr lang="en-US" sz="4800" b="1" dirty="0">
              <a:effectLst>
                <a:outerShdw blurRad="38100" dist="38100" dir="2700000" algn="tl">
                  <a:srgbClr val="000000">
                    <a:alpha val="43137"/>
                  </a:srgbClr>
                </a:outerShdw>
              </a:effectLst>
              <a:latin typeface="+mj-lt"/>
            </a:endParaRP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64762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337091" y="1226462"/>
            <a:ext cx="2028444"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Rev. 2:6 ~ </a:t>
            </a:r>
            <a:r>
              <a:rPr lang="en-US" sz="3200" b="1" dirty="0">
                <a:solidFill>
                  <a:srgbClr val="FFFF00"/>
                </a:solidFill>
                <a:effectLst>
                  <a:outerShdw blurRad="38100" dist="38100" dir="2700000" algn="tl">
                    <a:srgbClr val="000000">
                      <a:alpha val="43137"/>
                    </a:srgbClr>
                  </a:outerShdw>
                </a:effectLst>
                <a:latin typeface="+mj-lt"/>
              </a:rPr>
              <a:t>But this you have, that you hate the deeds of the Nicolaitans, which I also hate.</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
        <p:nvSpPr>
          <p:cNvPr id="6" name="TextBox 5"/>
          <p:cNvSpPr txBox="1"/>
          <p:nvPr/>
        </p:nvSpPr>
        <p:spPr>
          <a:xfrm>
            <a:off x="682171" y="183606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Nik</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ē</a:t>
            </a:r>
            <a:r>
              <a:rPr lang="en-US" sz="3200" b="1" dirty="0">
                <a:effectLst>
                  <a:outerShdw blurRad="38100" dist="38100" dir="2700000" algn="tl">
                    <a:srgbClr val="000000">
                      <a:alpha val="43137"/>
                    </a:srgbClr>
                  </a:outerShdw>
                </a:effectLst>
                <a:latin typeface="+mj-lt"/>
              </a:rPr>
              <a:t> ~ </a:t>
            </a:r>
            <a:r>
              <a:rPr lang="en-US" sz="3200" b="1" dirty="0">
                <a:solidFill>
                  <a:schemeClr val="bg1"/>
                </a:solidFill>
                <a:effectLst>
                  <a:outerShdw blurRad="38100" dist="38100" dir="2700000" algn="tl">
                    <a:srgbClr val="000000">
                      <a:alpha val="43137"/>
                    </a:srgbClr>
                  </a:outerShdw>
                </a:effectLst>
                <a:latin typeface="+mj-lt"/>
              </a:rPr>
              <a:t>to </a:t>
            </a:r>
            <a:r>
              <a:rPr lang="en-US" sz="3200" b="1" i="1" dirty="0">
                <a:solidFill>
                  <a:schemeClr val="bg1"/>
                </a:solidFill>
                <a:effectLst>
                  <a:outerShdw blurRad="38100" dist="38100" dir="2700000" algn="tl">
                    <a:srgbClr val="000000">
                      <a:alpha val="43137"/>
                    </a:srgbClr>
                  </a:outerShdw>
                </a:effectLst>
                <a:latin typeface="+mj-lt"/>
              </a:rPr>
              <a:t>conquer </a:t>
            </a:r>
            <a:r>
              <a:rPr lang="en-US" sz="3200" b="1" i="1" dirty="0">
                <a:solidFill>
                  <a:srgbClr val="FFFF00"/>
                </a:solidFill>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laos</a:t>
            </a:r>
            <a:r>
              <a:rPr lang="en-US" sz="3200" b="1" i="1" dirty="0">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 people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682174" y="2336801"/>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Hence, </a:t>
            </a:r>
            <a:r>
              <a:rPr lang="en-US" sz="3200" b="1" i="1" dirty="0">
                <a:solidFill>
                  <a:schemeClr val="bg1"/>
                </a:solidFill>
                <a:effectLst>
                  <a:outerShdw blurRad="38100" dist="38100" dir="2700000" algn="tl">
                    <a:srgbClr val="000000">
                      <a:alpha val="43137"/>
                    </a:srgbClr>
                  </a:outerShdw>
                </a:effectLst>
                <a:latin typeface="+mj-lt"/>
              </a:rPr>
              <a:t>conquered people</a:t>
            </a:r>
          </a:p>
        </p:txBody>
      </p:sp>
    </p:spTree>
    <p:extLst>
      <p:ext uri="{BB962C8B-B14F-4D97-AF65-F5344CB8AC3E}">
        <p14:creationId xmlns:p14="http://schemas.microsoft.com/office/powerpoint/2010/main" val="5348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bldLvl="4" advAuto="50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Acts 17:11 ~ </a:t>
            </a:r>
            <a:r>
              <a:rPr lang="en-US" sz="3200" b="1" dirty="0">
                <a:solidFill>
                  <a:srgbClr val="FFFF00"/>
                </a:solidFill>
                <a:effectLst>
                  <a:outerShdw blurRad="38100" dist="38100" dir="2700000" algn="tl">
                    <a:srgbClr val="000000">
                      <a:alpha val="43137"/>
                    </a:srgbClr>
                  </a:outerShdw>
                </a:effectLst>
                <a:latin typeface="+mj-lt"/>
              </a:rPr>
              <a:t>These were more fair-minded than those in Thessalonica, in that they received the word with all readiness, and searched the Scriptures daily </a:t>
            </a:r>
            <a:r>
              <a:rPr lang="en-US" sz="3200" b="1" i="1" dirty="0">
                <a:solidFill>
                  <a:srgbClr val="FFFF00"/>
                </a:solidFill>
                <a:effectLst>
                  <a:outerShdw blurRad="38100" dist="38100" dir="2700000" algn="tl">
                    <a:srgbClr val="000000">
                      <a:alpha val="43137"/>
                    </a:srgbClr>
                  </a:outerShdw>
                </a:effectLst>
                <a:latin typeface="+mj-lt"/>
              </a:rPr>
              <a:t>to find out</a:t>
            </a:r>
            <a:r>
              <a:rPr lang="en-US" sz="3200" b="1" dirty="0">
                <a:solidFill>
                  <a:srgbClr val="FFFF00"/>
                </a:solidFill>
                <a:effectLst>
                  <a:outerShdw blurRad="38100" dist="38100" dir="2700000" algn="tl">
                    <a:srgbClr val="000000">
                      <a:alpha val="43137"/>
                    </a:srgbClr>
                  </a:outerShdw>
                </a:effectLst>
                <a:latin typeface="+mj-lt"/>
              </a:rPr>
              <a:t> whether these things were so. </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7296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dvAuto="50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252158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9087"/>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Vance </a:t>
            </a:r>
            <a:r>
              <a:rPr lang="en-US" sz="3200" b="1" dirty="0" err="1">
                <a:solidFill>
                  <a:srgbClr val="FFFF00"/>
                </a:solidFill>
                <a:effectLst>
                  <a:outerShdw blurRad="38100" dist="38100" dir="2700000" algn="tl">
                    <a:srgbClr val="000000">
                      <a:alpha val="43137"/>
                    </a:srgbClr>
                  </a:outerShdw>
                </a:effectLst>
                <a:latin typeface="+mj-lt"/>
              </a:rPr>
              <a:t>Havner</a:t>
            </a:r>
            <a:r>
              <a:rPr lang="en-US" sz="3200" b="1" dirty="0">
                <a:solidFill>
                  <a:srgbClr val="FFFF00"/>
                </a:solidFill>
                <a:effectLst>
                  <a:outerShdw blurRad="38100" dist="38100" dir="2700000" algn="tl">
                    <a:srgbClr val="000000">
                      <a:alpha val="43137"/>
                    </a:srgbClr>
                  </a:outerShdw>
                </a:effectLst>
                <a:latin typeface="+mj-lt"/>
              </a:rPr>
              <a:t> ~ </a:t>
            </a:r>
            <a:r>
              <a:rPr lang="en-US" sz="3200" b="1" dirty="0">
                <a:effectLst>
                  <a:outerShdw blurRad="38100" dist="38100" dir="2700000" algn="tl">
                    <a:srgbClr val="000000">
                      <a:alpha val="43137"/>
                    </a:srgbClr>
                  </a:outerShdw>
                </a:effectLst>
                <a:latin typeface="+mj-lt"/>
              </a:rPr>
              <a:t>“If the creation story, the virgin birth, the resurrection are only myths, then I'm myth‐taken and myth‐</a:t>
            </a:r>
            <a:r>
              <a:rPr lang="en-US" sz="3200" b="1" dirty="0" err="1">
                <a:effectLst>
                  <a:outerShdw blurRad="38100" dist="38100" dir="2700000" algn="tl">
                    <a:srgbClr val="000000">
                      <a:alpha val="43137"/>
                    </a:srgbClr>
                  </a:outerShdw>
                </a:effectLst>
                <a:latin typeface="+mj-lt"/>
              </a:rPr>
              <a:t>ified</a:t>
            </a:r>
            <a:r>
              <a:rPr lang="en-US" sz="3200" b="1" dirty="0">
                <a:effectLst>
                  <a:outerShdw blurRad="38100" dist="38100" dir="2700000" algn="tl">
                    <a:srgbClr val="000000">
                      <a:alpha val="43137"/>
                    </a:srgbClr>
                  </a:outerShdw>
                </a:effectLst>
                <a:latin typeface="+mj-lt"/>
              </a:rPr>
              <a:t>, and myth‐</a:t>
            </a:r>
            <a:r>
              <a:rPr lang="en-US" sz="3200" b="1" dirty="0" err="1">
                <a:effectLst>
                  <a:outerShdw blurRad="38100" dist="38100" dir="2700000" algn="tl">
                    <a:srgbClr val="000000">
                      <a:alpha val="43137"/>
                    </a:srgbClr>
                  </a:outerShdw>
                </a:effectLst>
                <a:latin typeface="+mj-lt"/>
              </a:rPr>
              <a:t>erable</a:t>
            </a:r>
            <a:r>
              <a:rPr lang="en-US" sz="3200" b="1" dirty="0">
                <a:effectLst>
                  <a:outerShdw blurRad="38100" dist="38100" dir="2700000" algn="tl">
                    <a:srgbClr val="000000">
                      <a:alpha val="43137"/>
                    </a:srgbClr>
                  </a:outerShdw>
                </a:effectLst>
                <a:latin typeface="+mj-lt"/>
              </a:rPr>
              <a:t>!”</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7608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244484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35549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grpSp>
        <p:nvGrpSpPr>
          <p:cNvPr id="13" name="Group 12"/>
          <p:cNvGrpSpPr/>
          <p:nvPr/>
        </p:nvGrpSpPr>
        <p:grpSpPr>
          <a:xfrm>
            <a:off x="2505127" y="922164"/>
            <a:ext cx="2852252" cy="5667768"/>
            <a:chOff x="2598569" y="828722"/>
            <a:chExt cx="2852252" cy="5667768"/>
          </a:xfrm>
        </p:grpSpPr>
        <p:sp>
          <p:nvSpPr>
            <p:cNvPr id="12" name="Rectangle 11"/>
            <p:cNvSpPr/>
            <p:nvPr/>
          </p:nvSpPr>
          <p:spPr>
            <a:xfrm>
              <a:off x="2749874" y="1468380"/>
              <a:ext cx="2589688" cy="2756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phone text scree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6" b="100000" l="625" r="98750"/>
                      </a14:imgEffect>
                    </a14:imgLayer>
                  </a14:imgProps>
                </a:ext>
                <a:ext uri="{28A0092B-C50C-407E-A947-70E740481C1C}">
                  <a14:useLocalDpi xmlns:a14="http://schemas.microsoft.com/office/drawing/2010/main" val="0"/>
                </a:ext>
              </a:extLst>
            </a:blip>
            <a:srcRect/>
            <a:stretch>
              <a:fillRect/>
            </a:stretch>
          </p:blipFill>
          <p:spPr bwMode="auto">
            <a:xfrm>
              <a:off x="2598569" y="828722"/>
              <a:ext cx="2852252" cy="566776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peech Bubble: Rectangle with Corners Rounded 14"/>
          <p:cNvSpPr/>
          <p:nvPr/>
        </p:nvSpPr>
        <p:spPr>
          <a:xfrm flipH="1">
            <a:off x="2936756" y="1773467"/>
            <a:ext cx="2089103" cy="1810713"/>
          </a:xfrm>
          <a:custGeom>
            <a:avLst/>
            <a:gdLst>
              <a:gd name="connsiteX0" fmla="*/ 0 w 1828800"/>
              <a:gd name="connsiteY0" fmla="*/ 204220 h 1225296"/>
              <a:gd name="connsiteX1" fmla="*/ 204220 w 1828800"/>
              <a:gd name="connsiteY1" fmla="*/ 0 h 1225296"/>
              <a:gd name="connsiteX2" fmla="*/ 304800 w 1828800"/>
              <a:gd name="connsiteY2" fmla="*/ 0 h 1225296"/>
              <a:gd name="connsiteX3" fmla="*/ 304800 w 1828800"/>
              <a:gd name="connsiteY3" fmla="*/ 0 h 1225296"/>
              <a:gd name="connsiteX4" fmla="*/ 762000 w 1828800"/>
              <a:gd name="connsiteY4" fmla="*/ 0 h 1225296"/>
              <a:gd name="connsiteX5" fmla="*/ 1624580 w 1828800"/>
              <a:gd name="connsiteY5" fmla="*/ 0 h 1225296"/>
              <a:gd name="connsiteX6" fmla="*/ 1828800 w 1828800"/>
              <a:gd name="connsiteY6" fmla="*/ 204220 h 1225296"/>
              <a:gd name="connsiteX7" fmla="*/ 1828800 w 1828800"/>
              <a:gd name="connsiteY7" fmla="*/ 714756 h 1225296"/>
              <a:gd name="connsiteX8" fmla="*/ 1828800 w 1828800"/>
              <a:gd name="connsiteY8" fmla="*/ 714756 h 1225296"/>
              <a:gd name="connsiteX9" fmla="*/ 1828800 w 1828800"/>
              <a:gd name="connsiteY9" fmla="*/ 1021080 h 1225296"/>
              <a:gd name="connsiteX10" fmla="*/ 1828800 w 1828800"/>
              <a:gd name="connsiteY10" fmla="*/ 1021076 h 1225296"/>
              <a:gd name="connsiteX11" fmla="*/ 1624580 w 1828800"/>
              <a:gd name="connsiteY11" fmla="*/ 1225296 h 1225296"/>
              <a:gd name="connsiteX12" fmla="*/ 762000 w 1828800"/>
              <a:gd name="connsiteY12" fmla="*/ 1225296 h 1225296"/>
              <a:gd name="connsiteX13" fmla="*/ 533406 w 1828800"/>
              <a:gd name="connsiteY13" fmla="*/ 1378458 h 1225296"/>
              <a:gd name="connsiteX14" fmla="*/ 304800 w 1828800"/>
              <a:gd name="connsiteY14" fmla="*/ 1225296 h 1225296"/>
              <a:gd name="connsiteX15" fmla="*/ 204220 w 1828800"/>
              <a:gd name="connsiteY15" fmla="*/ 1225296 h 1225296"/>
              <a:gd name="connsiteX16" fmla="*/ 0 w 1828800"/>
              <a:gd name="connsiteY16" fmla="*/ 1021076 h 1225296"/>
              <a:gd name="connsiteX17" fmla="*/ 0 w 1828800"/>
              <a:gd name="connsiteY17" fmla="*/ 1021080 h 1225296"/>
              <a:gd name="connsiteX18" fmla="*/ 0 w 1828800"/>
              <a:gd name="connsiteY18" fmla="*/ 714756 h 1225296"/>
              <a:gd name="connsiteX19" fmla="*/ 0 w 1828800"/>
              <a:gd name="connsiteY19" fmla="*/ 714756 h 1225296"/>
              <a:gd name="connsiteX20" fmla="*/ 0 w 1828800"/>
              <a:gd name="connsiteY20" fmla="*/ 204220 h 1225296"/>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204220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24580 w 1828800"/>
              <a:gd name="connsiteY11" fmla="*/ 1225296 h 1378458"/>
              <a:gd name="connsiteX12" fmla="*/ 508371 w 1828800"/>
              <a:gd name="connsiteY12" fmla="*/ 1231970 h 1378458"/>
              <a:gd name="connsiteX13" fmla="*/ 533406 w 1828800"/>
              <a:gd name="connsiteY13" fmla="*/ 1378458 h 1378458"/>
              <a:gd name="connsiteX14" fmla="*/ 304800 w 1828800"/>
              <a:gd name="connsiteY14" fmla="*/ 1225296 h 1378458"/>
              <a:gd name="connsiteX15" fmla="*/ 204220 w 1828800"/>
              <a:gd name="connsiteY15" fmla="*/ 1225296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204220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24580 w 1828800"/>
              <a:gd name="connsiteY11" fmla="*/ 1225296 h 1378458"/>
              <a:gd name="connsiteX12" fmla="*/ 508371 w 1828800"/>
              <a:gd name="connsiteY12" fmla="*/ 1231970 h 1378458"/>
              <a:gd name="connsiteX13" fmla="*/ 533406 w 1828800"/>
              <a:gd name="connsiteY13" fmla="*/ 1378458 h 1378458"/>
              <a:gd name="connsiteX14" fmla="*/ 304800 w 1828800"/>
              <a:gd name="connsiteY14" fmla="*/ 1225296 h 1378458"/>
              <a:gd name="connsiteX15" fmla="*/ 130801 w 1828800"/>
              <a:gd name="connsiteY15" fmla="*/ 1218622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204220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24580 w 1828800"/>
              <a:gd name="connsiteY11" fmla="*/ 1225296 h 1378458"/>
              <a:gd name="connsiteX12" fmla="*/ 508371 w 1828800"/>
              <a:gd name="connsiteY12" fmla="*/ 1231970 h 1378458"/>
              <a:gd name="connsiteX13" fmla="*/ 259754 w 1828800"/>
              <a:gd name="connsiteY13" fmla="*/ 1378458 h 1378458"/>
              <a:gd name="connsiteX14" fmla="*/ 304800 w 1828800"/>
              <a:gd name="connsiteY14" fmla="*/ 1225296 h 1378458"/>
              <a:gd name="connsiteX15" fmla="*/ 130801 w 1828800"/>
              <a:gd name="connsiteY15" fmla="*/ 1218622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204220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24580 w 1828800"/>
              <a:gd name="connsiteY11" fmla="*/ 1225296 h 1378458"/>
              <a:gd name="connsiteX12" fmla="*/ 508371 w 1828800"/>
              <a:gd name="connsiteY12" fmla="*/ 1231970 h 1378458"/>
              <a:gd name="connsiteX13" fmla="*/ 259754 w 1828800"/>
              <a:gd name="connsiteY13" fmla="*/ 1378458 h 1378458"/>
              <a:gd name="connsiteX14" fmla="*/ 278103 w 1828800"/>
              <a:gd name="connsiteY14" fmla="*/ 1225296 h 1378458"/>
              <a:gd name="connsiteX15" fmla="*/ 130801 w 1828800"/>
              <a:gd name="connsiteY15" fmla="*/ 1218622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204220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84650 w 1828800"/>
              <a:gd name="connsiteY11" fmla="*/ 1225296 h 1378458"/>
              <a:gd name="connsiteX12" fmla="*/ 508371 w 1828800"/>
              <a:gd name="connsiteY12" fmla="*/ 1231970 h 1378458"/>
              <a:gd name="connsiteX13" fmla="*/ 259754 w 1828800"/>
              <a:gd name="connsiteY13" fmla="*/ 1378458 h 1378458"/>
              <a:gd name="connsiteX14" fmla="*/ 278103 w 1828800"/>
              <a:gd name="connsiteY14" fmla="*/ 1225296 h 1378458"/>
              <a:gd name="connsiteX15" fmla="*/ 130801 w 1828800"/>
              <a:gd name="connsiteY15" fmla="*/ 1218622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28800"/>
              <a:gd name="connsiteY0" fmla="*/ 204220 h 1378458"/>
              <a:gd name="connsiteX1" fmla="*/ 204220 w 1828800"/>
              <a:gd name="connsiteY1" fmla="*/ 0 h 1378458"/>
              <a:gd name="connsiteX2" fmla="*/ 304800 w 1828800"/>
              <a:gd name="connsiteY2" fmla="*/ 0 h 1378458"/>
              <a:gd name="connsiteX3" fmla="*/ 304800 w 1828800"/>
              <a:gd name="connsiteY3" fmla="*/ 0 h 1378458"/>
              <a:gd name="connsiteX4" fmla="*/ 762000 w 1828800"/>
              <a:gd name="connsiteY4" fmla="*/ 0 h 1378458"/>
              <a:gd name="connsiteX5" fmla="*/ 1624580 w 1828800"/>
              <a:gd name="connsiteY5" fmla="*/ 0 h 1378458"/>
              <a:gd name="connsiteX6" fmla="*/ 1828800 w 1828800"/>
              <a:gd name="connsiteY6" fmla="*/ 150825 h 1378458"/>
              <a:gd name="connsiteX7" fmla="*/ 1828800 w 1828800"/>
              <a:gd name="connsiteY7" fmla="*/ 714756 h 1378458"/>
              <a:gd name="connsiteX8" fmla="*/ 1828800 w 1828800"/>
              <a:gd name="connsiteY8" fmla="*/ 714756 h 1378458"/>
              <a:gd name="connsiteX9" fmla="*/ 1828800 w 1828800"/>
              <a:gd name="connsiteY9" fmla="*/ 1021080 h 1378458"/>
              <a:gd name="connsiteX10" fmla="*/ 1828800 w 1828800"/>
              <a:gd name="connsiteY10" fmla="*/ 1021076 h 1378458"/>
              <a:gd name="connsiteX11" fmla="*/ 1684650 w 1828800"/>
              <a:gd name="connsiteY11" fmla="*/ 1225296 h 1378458"/>
              <a:gd name="connsiteX12" fmla="*/ 508371 w 1828800"/>
              <a:gd name="connsiteY12" fmla="*/ 1231970 h 1378458"/>
              <a:gd name="connsiteX13" fmla="*/ 259754 w 1828800"/>
              <a:gd name="connsiteY13" fmla="*/ 1378458 h 1378458"/>
              <a:gd name="connsiteX14" fmla="*/ 278103 w 1828800"/>
              <a:gd name="connsiteY14" fmla="*/ 1225296 h 1378458"/>
              <a:gd name="connsiteX15" fmla="*/ 130801 w 1828800"/>
              <a:gd name="connsiteY15" fmla="*/ 1218622 h 1378458"/>
              <a:gd name="connsiteX16" fmla="*/ 0 w 1828800"/>
              <a:gd name="connsiteY16" fmla="*/ 1021076 h 1378458"/>
              <a:gd name="connsiteX17" fmla="*/ 0 w 1828800"/>
              <a:gd name="connsiteY17" fmla="*/ 1021080 h 1378458"/>
              <a:gd name="connsiteX18" fmla="*/ 0 w 1828800"/>
              <a:gd name="connsiteY18" fmla="*/ 714756 h 1378458"/>
              <a:gd name="connsiteX19" fmla="*/ 0 w 1828800"/>
              <a:gd name="connsiteY19" fmla="*/ 714756 h 1378458"/>
              <a:gd name="connsiteX20" fmla="*/ 0 w 1828800"/>
              <a:gd name="connsiteY20" fmla="*/ 204220 h 1378458"/>
              <a:gd name="connsiteX0" fmla="*/ 0 w 1835474"/>
              <a:gd name="connsiteY0" fmla="*/ 124126 h 1378458"/>
              <a:gd name="connsiteX1" fmla="*/ 210894 w 1835474"/>
              <a:gd name="connsiteY1" fmla="*/ 0 h 1378458"/>
              <a:gd name="connsiteX2" fmla="*/ 311474 w 1835474"/>
              <a:gd name="connsiteY2" fmla="*/ 0 h 1378458"/>
              <a:gd name="connsiteX3" fmla="*/ 311474 w 1835474"/>
              <a:gd name="connsiteY3" fmla="*/ 0 h 1378458"/>
              <a:gd name="connsiteX4" fmla="*/ 768674 w 1835474"/>
              <a:gd name="connsiteY4" fmla="*/ 0 h 1378458"/>
              <a:gd name="connsiteX5" fmla="*/ 1631254 w 1835474"/>
              <a:gd name="connsiteY5" fmla="*/ 0 h 1378458"/>
              <a:gd name="connsiteX6" fmla="*/ 1835474 w 1835474"/>
              <a:gd name="connsiteY6" fmla="*/ 150825 h 1378458"/>
              <a:gd name="connsiteX7" fmla="*/ 1835474 w 1835474"/>
              <a:gd name="connsiteY7" fmla="*/ 714756 h 1378458"/>
              <a:gd name="connsiteX8" fmla="*/ 1835474 w 1835474"/>
              <a:gd name="connsiteY8" fmla="*/ 714756 h 1378458"/>
              <a:gd name="connsiteX9" fmla="*/ 1835474 w 1835474"/>
              <a:gd name="connsiteY9" fmla="*/ 1021080 h 1378458"/>
              <a:gd name="connsiteX10" fmla="*/ 1835474 w 1835474"/>
              <a:gd name="connsiteY10" fmla="*/ 1021076 h 1378458"/>
              <a:gd name="connsiteX11" fmla="*/ 1691324 w 1835474"/>
              <a:gd name="connsiteY11" fmla="*/ 1225296 h 1378458"/>
              <a:gd name="connsiteX12" fmla="*/ 515045 w 1835474"/>
              <a:gd name="connsiteY12" fmla="*/ 1231970 h 1378458"/>
              <a:gd name="connsiteX13" fmla="*/ 266428 w 1835474"/>
              <a:gd name="connsiteY13" fmla="*/ 1378458 h 1378458"/>
              <a:gd name="connsiteX14" fmla="*/ 284777 w 1835474"/>
              <a:gd name="connsiteY14" fmla="*/ 1225296 h 1378458"/>
              <a:gd name="connsiteX15" fmla="*/ 137475 w 1835474"/>
              <a:gd name="connsiteY15" fmla="*/ 1218622 h 1378458"/>
              <a:gd name="connsiteX16" fmla="*/ 6674 w 1835474"/>
              <a:gd name="connsiteY16" fmla="*/ 1021076 h 1378458"/>
              <a:gd name="connsiteX17" fmla="*/ 6674 w 1835474"/>
              <a:gd name="connsiteY17" fmla="*/ 1021080 h 1378458"/>
              <a:gd name="connsiteX18" fmla="*/ 6674 w 1835474"/>
              <a:gd name="connsiteY18" fmla="*/ 714756 h 1378458"/>
              <a:gd name="connsiteX19" fmla="*/ 6674 w 1835474"/>
              <a:gd name="connsiteY19" fmla="*/ 714756 h 1378458"/>
              <a:gd name="connsiteX20" fmla="*/ 0 w 1835474"/>
              <a:gd name="connsiteY20" fmla="*/ 124126 h 1378458"/>
              <a:gd name="connsiteX0" fmla="*/ 0 w 1835474"/>
              <a:gd name="connsiteY0" fmla="*/ 124126 h 1378458"/>
              <a:gd name="connsiteX1" fmla="*/ 210894 w 1835474"/>
              <a:gd name="connsiteY1" fmla="*/ 0 h 1378458"/>
              <a:gd name="connsiteX2" fmla="*/ 311474 w 1835474"/>
              <a:gd name="connsiteY2" fmla="*/ 0 h 1378458"/>
              <a:gd name="connsiteX3" fmla="*/ 311474 w 1835474"/>
              <a:gd name="connsiteY3" fmla="*/ 0 h 1378458"/>
              <a:gd name="connsiteX4" fmla="*/ 768674 w 1835474"/>
              <a:gd name="connsiteY4" fmla="*/ 0 h 1378458"/>
              <a:gd name="connsiteX5" fmla="*/ 1631254 w 1835474"/>
              <a:gd name="connsiteY5" fmla="*/ 0 h 1378458"/>
              <a:gd name="connsiteX6" fmla="*/ 1835474 w 1835474"/>
              <a:gd name="connsiteY6" fmla="*/ 150825 h 1378458"/>
              <a:gd name="connsiteX7" fmla="*/ 1835474 w 1835474"/>
              <a:gd name="connsiteY7" fmla="*/ 714756 h 1378458"/>
              <a:gd name="connsiteX8" fmla="*/ 1835474 w 1835474"/>
              <a:gd name="connsiteY8" fmla="*/ 714756 h 1378458"/>
              <a:gd name="connsiteX9" fmla="*/ 1835474 w 1835474"/>
              <a:gd name="connsiteY9" fmla="*/ 1021080 h 1378458"/>
              <a:gd name="connsiteX10" fmla="*/ 1835474 w 1835474"/>
              <a:gd name="connsiteY10" fmla="*/ 1021076 h 1378458"/>
              <a:gd name="connsiteX11" fmla="*/ 1691324 w 1835474"/>
              <a:gd name="connsiteY11" fmla="*/ 1225296 h 1378458"/>
              <a:gd name="connsiteX12" fmla="*/ 515045 w 1835474"/>
              <a:gd name="connsiteY12" fmla="*/ 1231970 h 1378458"/>
              <a:gd name="connsiteX13" fmla="*/ 266428 w 1835474"/>
              <a:gd name="connsiteY13" fmla="*/ 1378458 h 1378458"/>
              <a:gd name="connsiteX14" fmla="*/ 232000 w 1835474"/>
              <a:gd name="connsiteY14" fmla="*/ 1225296 h 1378458"/>
              <a:gd name="connsiteX15" fmla="*/ 137475 w 1835474"/>
              <a:gd name="connsiteY15" fmla="*/ 1218622 h 1378458"/>
              <a:gd name="connsiteX16" fmla="*/ 6674 w 1835474"/>
              <a:gd name="connsiteY16" fmla="*/ 1021076 h 1378458"/>
              <a:gd name="connsiteX17" fmla="*/ 6674 w 1835474"/>
              <a:gd name="connsiteY17" fmla="*/ 1021080 h 1378458"/>
              <a:gd name="connsiteX18" fmla="*/ 6674 w 1835474"/>
              <a:gd name="connsiteY18" fmla="*/ 714756 h 1378458"/>
              <a:gd name="connsiteX19" fmla="*/ 6674 w 1835474"/>
              <a:gd name="connsiteY19" fmla="*/ 714756 h 1378458"/>
              <a:gd name="connsiteX20" fmla="*/ 0 w 1835474"/>
              <a:gd name="connsiteY20" fmla="*/ 124126 h 1378458"/>
              <a:gd name="connsiteX0" fmla="*/ 0 w 1835474"/>
              <a:gd name="connsiteY0" fmla="*/ 124126 h 1378458"/>
              <a:gd name="connsiteX1" fmla="*/ 210894 w 1835474"/>
              <a:gd name="connsiteY1" fmla="*/ 0 h 1378458"/>
              <a:gd name="connsiteX2" fmla="*/ 311474 w 1835474"/>
              <a:gd name="connsiteY2" fmla="*/ 0 h 1378458"/>
              <a:gd name="connsiteX3" fmla="*/ 311474 w 1835474"/>
              <a:gd name="connsiteY3" fmla="*/ 0 h 1378458"/>
              <a:gd name="connsiteX4" fmla="*/ 768674 w 1835474"/>
              <a:gd name="connsiteY4" fmla="*/ 0 h 1378458"/>
              <a:gd name="connsiteX5" fmla="*/ 1631254 w 1835474"/>
              <a:gd name="connsiteY5" fmla="*/ 0 h 1378458"/>
              <a:gd name="connsiteX6" fmla="*/ 1835474 w 1835474"/>
              <a:gd name="connsiteY6" fmla="*/ 150825 h 1378458"/>
              <a:gd name="connsiteX7" fmla="*/ 1835474 w 1835474"/>
              <a:gd name="connsiteY7" fmla="*/ 714756 h 1378458"/>
              <a:gd name="connsiteX8" fmla="*/ 1835474 w 1835474"/>
              <a:gd name="connsiteY8" fmla="*/ 714756 h 1378458"/>
              <a:gd name="connsiteX9" fmla="*/ 1835474 w 1835474"/>
              <a:gd name="connsiteY9" fmla="*/ 1021080 h 1378458"/>
              <a:gd name="connsiteX10" fmla="*/ 1835474 w 1835474"/>
              <a:gd name="connsiteY10" fmla="*/ 1021076 h 1378458"/>
              <a:gd name="connsiteX11" fmla="*/ 1691324 w 1835474"/>
              <a:gd name="connsiteY11" fmla="*/ 1225296 h 1378458"/>
              <a:gd name="connsiteX12" fmla="*/ 415355 w 1835474"/>
              <a:gd name="connsiteY12" fmla="*/ 1221882 h 1378458"/>
              <a:gd name="connsiteX13" fmla="*/ 266428 w 1835474"/>
              <a:gd name="connsiteY13" fmla="*/ 1378458 h 1378458"/>
              <a:gd name="connsiteX14" fmla="*/ 232000 w 1835474"/>
              <a:gd name="connsiteY14" fmla="*/ 1225296 h 1378458"/>
              <a:gd name="connsiteX15" fmla="*/ 137475 w 1835474"/>
              <a:gd name="connsiteY15" fmla="*/ 1218622 h 1378458"/>
              <a:gd name="connsiteX16" fmla="*/ 6674 w 1835474"/>
              <a:gd name="connsiteY16" fmla="*/ 1021076 h 1378458"/>
              <a:gd name="connsiteX17" fmla="*/ 6674 w 1835474"/>
              <a:gd name="connsiteY17" fmla="*/ 1021080 h 1378458"/>
              <a:gd name="connsiteX18" fmla="*/ 6674 w 1835474"/>
              <a:gd name="connsiteY18" fmla="*/ 714756 h 1378458"/>
              <a:gd name="connsiteX19" fmla="*/ 6674 w 1835474"/>
              <a:gd name="connsiteY19" fmla="*/ 714756 h 1378458"/>
              <a:gd name="connsiteX20" fmla="*/ 0 w 1835474"/>
              <a:gd name="connsiteY20" fmla="*/ 124126 h 1378458"/>
              <a:gd name="connsiteX0" fmla="*/ 0 w 1835474"/>
              <a:gd name="connsiteY0" fmla="*/ 124126 h 1368370"/>
              <a:gd name="connsiteX1" fmla="*/ 210894 w 1835474"/>
              <a:gd name="connsiteY1" fmla="*/ 0 h 1368370"/>
              <a:gd name="connsiteX2" fmla="*/ 311474 w 1835474"/>
              <a:gd name="connsiteY2" fmla="*/ 0 h 1368370"/>
              <a:gd name="connsiteX3" fmla="*/ 311474 w 1835474"/>
              <a:gd name="connsiteY3" fmla="*/ 0 h 1368370"/>
              <a:gd name="connsiteX4" fmla="*/ 768674 w 1835474"/>
              <a:gd name="connsiteY4" fmla="*/ 0 h 1368370"/>
              <a:gd name="connsiteX5" fmla="*/ 1631254 w 1835474"/>
              <a:gd name="connsiteY5" fmla="*/ 0 h 1368370"/>
              <a:gd name="connsiteX6" fmla="*/ 1835474 w 1835474"/>
              <a:gd name="connsiteY6" fmla="*/ 150825 h 1368370"/>
              <a:gd name="connsiteX7" fmla="*/ 1835474 w 1835474"/>
              <a:gd name="connsiteY7" fmla="*/ 714756 h 1368370"/>
              <a:gd name="connsiteX8" fmla="*/ 1835474 w 1835474"/>
              <a:gd name="connsiteY8" fmla="*/ 714756 h 1368370"/>
              <a:gd name="connsiteX9" fmla="*/ 1835474 w 1835474"/>
              <a:gd name="connsiteY9" fmla="*/ 1021080 h 1368370"/>
              <a:gd name="connsiteX10" fmla="*/ 1835474 w 1835474"/>
              <a:gd name="connsiteY10" fmla="*/ 1021076 h 1368370"/>
              <a:gd name="connsiteX11" fmla="*/ 1691324 w 1835474"/>
              <a:gd name="connsiteY11" fmla="*/ 1225296 h 1368370"/>
              <a:gd name="connsiteX12" fmla="*/ 415355 w 1835474"/>
              <a:gd name="connsiteY12" fmla="*/ 1221882 h 1368370"/>
              <a:gd name="connsiteX13" fmla="*/ 201923 w 1835474"/>
              <a:gd name="connsiteY13" fmla="*/ 1368370 h 1368370"/>
              <a:gd name="connsiteX14" fmla="*/ 232000 w 1835474"/>
              <a:gd name="connsiteY14" fmla="*/ 1225296 h 1368370"/>
              <a:gd name="connsiteX15" fmla="*/ 137475 w 1835474"/>
              <a:gd name="connsiteY15" fmla="*/ 1218622 h 1368370"/>
              <a:gd name="connsiteX16" fmla="*/ 6674 w 1835474"/>
              <a:gd name="connsiteY16" fmla="*/ 1021076 h 1368370"/>
              <a:gd name="connsiteX17" fmla="*/ 6674 w 1835474"/>
              <a:gd name="connsiteY17" fmla="*/ 1021080 h 1368370"/>
              <a:gd name="connsiteX18" fmla="*/ 6674 w 1835474"/>
              <a:gd name="connsiteY18" fmla="*/ 714756 h 1368370"/>
              <a:gd name="connsiteX19" fmla="*/ 6674 w 1835474"/>
              <a:gd name="connsiteY19" fmla="*/ 714756 h 1368370"/>
              <a:gd name="connsiteX20" fmla="*/ 0 w 1835474"/>
              <a:gd name="connsiteY20" fmla="*/ 124126 h 13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5474" h="1368370">
                <a:moveTo>
                  <a:pt x="0" y="124126"/>
                </a:moveTo>
                <a:cubicBezTo>
                  <a:pt x="0" y="11338"/>
                  <a:pt x="98106" y="0"/>
                  <a:pt x="210894" y="0"/>
                </a:cubicBezTo>
                <a:lnTo>
                  <a:pt x="311474" y="0"/>
                </a:lnTo>
                <a:lnTo>
                  <a:pt x="311474" y="0"/>
                </a:lnTo>
                <a:lnTo>
                  <a:pt x="768674" y="0"/>
                </a:lnTo>
                <a:lnTo>
                  <a:pt x="1631254" y="0"/>
                </a:lnTo>
                <a:cubicBezTo>
                  <a:pt x="1744042" y="0"/>
                  <a:pt x="1835474" y="38037"/>
                  <a:pt x="1835474" y="150825"/>
                </a:cubicBezTo>
                <a:lnTo>
                  <a:pt x="1835474" y="714756"/>
                </a:lnTo>
                <a:lnTo>
                  <a:pt x="1835474" y="714756"/>
                </a:lnTo>
                <a:lnTo>
                  <a:pt x="1835474" y="1021080"/>
                </a:lnTo>
                <a:lnTo>
                  <a:pt x="1835474" y="1021076"/>
                </a:lnTo>
                <a:cubicBezTo>
                  <a:pt x="1835474" y="1133864"/>
                  <a:pt x="1804112" y="1225296"/>
                  <a:pt x="1691324" y="1225296"/>
                </a:cubicBezTo>
                <a:lnTo>
                  <a:pt x="415355" y="1221882"/>
                </a:lnTo>
                <a:lnTo>
                  <a:pt x="201923" y="1368370"/>
                </a:lnTo>
                <a:lnTo>
                  <a:pt x="232000" y="1225296"/>
                </a:lnTo>
                <a:lnTo>
                  <a:pt x="137475" y="1218622"/>
                </a:lnTo>
                <a:cubicBezTo>
                  <a:pt x="24687" y="1218622"/>
                  <a:pt x="6674" y="1133864"/>
                  <a:pt x="6674" y="1021076"/>
                </a:cubicBezTo>
                <a:lnTo>
                  <a:pt x="6674" y="1021080"/>
                </a:lnTo>
                <a:lnTo>
                  <a:pt x="6674" y="714756"/>
                </a:lnTo>
                <a:lnTo>
                  <a:pt x="6674" y="714756"/>
                </a:lnTo>
                <a:cubicBezTo>
                  <a:pt x="4449" y="517879"/>
                  <a:pt x="2225" y="321003"/>
                  <a:pt x="0" y="12412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70131" y="1808781"/>
            <a:ext cx="2095777"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need to get back to work now; you have a husband to support</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TextBox 17"/>
          <p:cNvSpPr txBox="1"/>
          <p:nvPr/>
        </p:nvSpPr>
        <p:spPr>
          <a:xfrm>
            <a:off x="2980079" y="1807671"/>
            <a:ext cx="2176975"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need to get back to work now; you have a</a:t>
            </a:r>
          </a:p>
          <a:p>
            <a:r>
              <a:rPr lang="en-US" dirty="0">
                <a:latin typeface="Arial" panose="020B0604020202020204" pitchFamily="34" charset="0"/>
                <a:cs typeface="Arial" panose="020B0604020202020204" pitchFamily="34" charset="0"/>
              </a:rPr>
              <a:t>has been to support</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TextBox 16"/>
          <p:cNvSpPr txBox="1"/>
          <p:nvPr/>
        </p:nvSpPr>
        <p:spPr>
          <a:xfrm>
            <a:off x="3836944" y="3356059"/>
            <a:ext cx="828417" cy="276999"/>
          </a:xfrm>
          <a:prstGeom prst="rect">
            <a:avLst/>
          </a:prstGeom>
          <a:noFill/>
        </p:spPr>
        <p:txBody>
          <a:bodyPr wrap="square" rtlCol="0">
            <a:spAutoFit/>
          </a:bodyPr>
          <a:lstStyle/>
          <a:p>
            <a:r>
              <a:rPr lang="en-US" sz="1200" dirty="0">
                <a:solidFill>
                  <a:schemeClr val="bg2">
                    <a:lumMod val="10000"/>
                  </a:schemeClr>
                </a:solidFill>
                <a:latin typeface="Arial" panose="020B0604020202020204" pitchFamily="34" charset="0"/>
                <a:cs typeface="Arial" panose="020B0604020202020204" pitchFamily="34" charset="0"/>
              </a:rPr>
              <a:t>Delivered</a:t>
            </a:r>
          </a:p>
        </p:txBody>
      </p:sp>
      <p:pic>
        <p:nvPicPr>
          <p:cNvPr id="21" name="chim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5326" y="3060816"/>
            <a:ext cx="347663" cy="347663"/>
          </a:xfrm>
          <a:prstGeom prst="rect">
            <a:avLst/>
          </a:prstGeom>
        </p:spPr>
      </p:pic>
    </p:spTree>
    <p:extLst>
      <p:ext uri="{BB962C8B-B14F-4D97-AF65-F5344CB8AC3E}">
        <p14:creationId xmlns:p14="http://schemas.microsoft.com/office/powerpoint/2010/main" val="9598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226"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1"/>
                </p:tgtEl>
              </p:cMediaNode>
            </p:audio>
          </p:childTnLst>
        </p:cTn>
      </p:par>
    </p:tnLst>
    <p:bldLst>
      <p:bldP spid="15" grpId="0" animBg="1"/>
      <p:bldP spid="16" grpId="0"/>
      <p:bldP spid="16" grpId="1"/>
      <p:bldP spid="1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48751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pic>
        <p:nvPicPr>
          <p:cNvPr id="2" name="Picture 1" descr="&lt;strong&gt;Clock&lt;/strong&gt; Face by MissMinded on DeviantArt"/>
          <p:cNvPicPr>
            <a:picLocks noChangeAspect="1"/>
          </p:cNvPicPr>
          <p:nvPr/>
        </p:nvPicPr>
        <p:blipFill>
          <a:blip r:embed="rId3">
            <a:extLst>
              <a:ext uri="{BEBA8EAE-BF5A-486C-A8C5-ECC9F3942E4B}">
                <a14:imgProps xmlns:a14="http://schemas.microsoft.com/office/drawing/2010/main">
                  <a14:imgLayer r:embed="rId4">
                    <a14:imgEffect>
                      <a14:backgroundRemoval t="667" b="100000" l="500" r="99167"/>
                    </a14:imgEffect>
                  </a14:imgLayer>
                </a14:imgProps>
              </a:ext>
              <a:ext uri="{28A0092B-C50C-407E-A947-70E740481C1C}">
                <a14:useLocalDpi xmlns:a14="http://schemas.microsoft.com/office/drawing/2010/main" val="0"/>
              </a:ext>
            </a:extLst>
          </a:blip>
          <a:stretch>
            <a:fillRect/>
          </a:stretch>
        </p:blipFill>
        <p:spPr>
          <a:xfrm>
            <a:off x="2023460" y="1820813"/>
            <a:ext cx="4258277" cy="4258277"/>
          </a:xfrm>
          <a:prstGeom prst="rect">
            <a:avLst/>
          </a:prstGeom>
        </p:spPr>
      </p:pic>
      <p:grpSp>
        <p:nvGrpSpPr>
          <p:cNvPr id="10" name="Group 9"/>
          <p:cNvGrpSpPr/>
          <p:nvPr/>
        </p:nvGrpSpPr>
        <p:grpSpPr>
          <a:xfrm>
            <a:off x="4064001" y="2024197"/>
            <a:ext cx="174565" cy="3816842"/>
            <a:chOff x="4484915" y="1501686"/>
            <a:chExt cx="174565" cy="3816842"/>
          </a:xfrm>
        </p:grpSpPr>
        <p:grpSp>
          <p:nvGrpSpPr>
            <p:cNvPr id="9" name="Group 8"/>
            <p:cNvGrpSpPr/>
            <p:nvPr/>
          </p:nvGrpSpPr>
          <p:grpSpPr>
            <a:xfrm>
              <a:off x="4484915" y="1501686"/>
              <a:ext cx="174045" cy="1928676"/>
              <a:chOff x="4484915" y="1498964"/>
              <a:chExt cx="174045" cy="1928676"/>
            </a:xfrm>
          </p:grpSpPr>
          <p:sp>
            <p:nvSpPr>
              <p:cNvPr id="8" name="Isosceles Triangle 7"/>
              <p:cNvSpPr/>
              <p:nvPr/>
            </p:nvSpPr>
            <p:spPr>
              <a:xfrm>
                <a:off x="4486004" y="1498964"/>
                <a:ext cx="172685" cy="1336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4484915" y="2835526"/>
                <a:ext cx="174045" cy="5921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flipV="1">
              <a:off x="4485435" y="3423873"/>
              <a:ext cx="174045" cy="1894655"/>
              <a:chOff x="4484915" y="1498964"/>
              <a:chExt cx="174045" cy="1894655"/>
            </a:xfrm>
            <a:noFill/>
          </p:grpSpPr>
          <p:sp>
            <p:nvSpPr>
              <p:cNvPr id="22" name="Isosceles Triangle 21"/>
              <p:cNvSpPr/>
              <p:nvPr/>
            </p:nvSpPr>
            <p:spPr>
              <a:xfrm>
                <a:off x="4486004" y="1498964"/>
                <a:ext cx="172685" cy="13367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4484915" y="2801505"/>
                <a:ext cx="174045" cy="592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rot="-1800000">
            <a:off x="4064016" y="2366408"/>
            <a:ext cx="174565" cy="3154415"/>
            <a:chOff x="4484915" y="1501686"/>
            <a:chExt cx="174565" cy="3816842"/>
          </a:xfrm>
        </p:grpSpPr>
        <p:grpSp>
          <p:nvGrpSpPr>
            <p:cNvPr id="25" name="Group 24"/>
            <p:cNvGrpSpPr/>
            <p:nvPr/>
          </p:nvGrpSpPr>
          <p:grpSpPr>
            <a:xfrm>
              <a:off x="4484915" y="1501686"/>
              <a:ext cx="174045" cy="1928676"/>
              <a:chOff x="4484915" y="1498964"/>
              <a:chExt cx="174045" cy="1928676"/>
            </a:xfrm>
          </p:grpSpPr>
          <p:sp>
            <p:nvSpPr>
              <p:cNvPr id="29" name="Isosceles Triangle 28"/>
              <p:cNvSpPr/>
              <p:nvPr/>
            </p:nvSpPr>
            <p:spPr>
              <a:xfrm>
                <a:off x="4486004" y="1498964"/>
                <a:ext cx="172685" cy="1336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4484915" y="2835526"/>
                <a:ext cx="174045" cy="5921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flipV="1">
              <a:off x="4485435" y="3423873"/>
              <a:ext cx="174045" cy="1894655"/>
              <a:chOff x="4484915" y="1498964"/>
              <a:chExt cx="174045" cy="1894655"/>
            </a:xfrm>
            <a:noFill/>
          </p:grpSpPr>
          <p:sp>
            <p:nvSpPr>
              <p:cNvPr id="27" name="Isosceles Triangle 26"/>
              <p:cNvSpPr/>
              <p:nvPr/>
            </p:nvSpPr>
            <p:spPr>
              <a:xfrm>
                <a:off x="4486004" y="1498964"/>
                <a:ext cx="172685" cy="13367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4484915" y="2801505"/>
                <a:ext cx="174045" cy="592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Oval 5"/>
          <p:cNvSpPr/>
          <p:nvPr/>
        </p:nvSpPr>
        <p:spPr>
          <a:xfrm>
            <a:off x="4010011" y="3806056"/>
            <a:ext cx="291356" cy="291356"/>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16286" y="972457"/>
            <a:ext cx="1988457"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Zero hour</a:t>
            </a:r>
          </a:p>
        </p:txBody>
      </p:sp>
      <p:sp>
        <p:nvSpPr>
          <p:cNvPr id="14" name="Freeform: Shape 13"/>
          <p:cNvSpPr/>
          <p:nvPr/>
        </p:nvSpPr>
        <p:spPr>
          <a:xfrm>
            <a:off x="4167413" y="1291771"/>
            <a:ext cx="918028" cy="478972"/>
          </a:xfrm>
          <a:custGeom>
            <a:avLst/>
            <a:gdLst>
              <a:gd name="connsiteX0" fmla="*/ 834571 w 834571"/>
              <a:gd name="connsiteY0" fmla="*/ 0 h 478972"/>
              <a:gd name="connsiteX1" fmla="*/ 304800 w 834571"/>
              <a:gd name="connsiteY1" fmla="*/ 87086 h 478972"/>
              <a:gd name="connsiteX2" fmla="*/ 0 w 834571"/>
              <a:gd name="connsiteY2" fmla="*/ 478972 h 478972"/>
              <a:gd name="connsiteX3" fmla="*/ 0 w 834571"/>
              <a:gd name="connsiteY3" fmla="*/ 478972 h 478972"/>
            </a:gdLst>
            <a:ahLst/>
            <a:cxnLst>
              <a:cxn ang="0">
                <a:pos x="connsiteX0" y="connsiteY0"/>
              </a:cxn>
              <a:cxn ang="0">
                <a:pos x="connsiteX1" y="connsiteY1"/>
              </a:cxn>
              <a:cxn ang="0">
                <a:pos x="connsiteX2" y="connsiteY2"/>
              </a:cxn>
              <a:cxn ang="0">
                <a:pos x="connsiteX3" y="connsiteY3"/>
              </a:cxn>
            </a:cxnLst>
            <a:rect l="l" t="t" r="r" b="b"/>
            <a:pathLst>
              <a:path w="834571" h="478972">
                <a:moveTo>
                  <a:pt x="834571" y="0"/>
                </a:moveTo>
                <a:lnTo>
                  <a:pt x="304800" y="87086"/>
                </a:lnTo>
                <a:lnTo>
                  <a:pt x="0" y="478972"/>
                </a:lnTo>
                <a:lnTo>
                  <a:pt x="0" y="478972"/>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0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300000">
                                      <p:cBhvr>
                                        <p:cTn id="28" dur="3000" fill="hold"/>
                                        <p:tgtEl>
                                          <p:spTgt spid="10"/>
                                        </p:tgtEl>
                                        <p:attrNameLst>
                                          <p:attrName>r</p:attrName>
                                        </p:attrNameLst>
                                      </p:cBhvr>
                                    </p:animRot>
                                  </p:childTnLst>
                                </p:cTn>
                              </p:par>
                              <p:par>
                                <p:cTn id="29" presetID="8" presetClass="emph" presetSubtype="0" fill="hold" nodeType="withEffect">
                                  <p:stCondLst>
                                    <p:cond delay="0"/>
                                  </p:stCondLst>
                                  <p:childTnLst>
                                    <p:animRot by="1620000">
                                      <p:cBhvr>
                                        <p:cTn id="30" dur="3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42503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1447800" y="1698171"/>
            <a:ext cx="1676400"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84183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John 1:18 ~ </a:t>
            </a:r>
            <a:r>
              <a:rPr lang="en-US" sz="3200" b="1" dirty="0">
                <a:solidFill>
                  <a:srgbClr val="FFFF00"/>
                </a:solidFill>
                <a:effectLst>
                  <a:outerShdw blurRad="38100" dist="38100" dir="2700000" algn="tl">
                    <a:srgbClr val="000000">
                      <a:alpha val="43137"/>
                    </a:srgbClr>
                  </a:outerShdw>
                </a:effectLst>
                <a:latin typeface="+mj-lt"/>
              </a:rPr>
              <a:t>No one has seen God at any time. The only begotten Son, who is in the bosom of the Father, He has declared </a:t>
            </a:r>
            <a:r>
              <a:rPr lang="en-US" sz="3200" b="1" i="1" dirty="0">
                <a:solidFill>
                  <a:srgbClr val="FFFF00"/>
                </a:solidFill>
                <a:effectLst>
                  <a:outerShdw blurRad="38100" dist="38100" dir="2700000" algn="tl">
                    <a:srgbClr val="000000">
                      <a:alpha val="43137"/>
                    </a:srgbClr>
                  </a:outerShdw>
                </a:effectLst>
                <a:latin typeface="+mj-lt"/>
              </a:rPr>
              <a:t>Him</a:t>
            </a:r>
            <a:r>
              <a:rPr lang="en-US" sz="3200" b="1" dirty="0">
                <a:solidFill>
                  <a:srgbClr val="FFFF00"/>
                </a:solidFill>
                <a:effectLst>
                  <a:outerShdw blurRad="38100" dist="38100" dir="2700000" algn="tl">
                    <a:srgbClr val="000000">
                      <a:alpha val="43137"/>
                    </a:srgbClr>
                  </a:outerShdw>
                </a:effectLst>
                <a:latin typeface="+mj-lt"/>
              </a:rPr>
              <a:t>.</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
        <p:nvSpPr>
          <p:cNvPr id="5" name="TextBox 4"/>
          <p:cNvSpPr txBox="1"/>
          <p:nvPr/>
        </p:nvSpPr>
        <p:spPr>
          <a:xfrm>
            <a:off x="682171" y="2336799"/>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Declared</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exegeomai</a:t>
            </a:r>
            <a:r>
              <a:rPr lang="en-US" sz="3200" b="1" i="1" dirty="0">
                <a:effectLst>
                  <a:outerShdw blurRad="38100" dist="38100" dir="2700000" algn="tl">
                    <a:srgbClr val="000000">
                      <a:alpha val="43137"/>
                    </a:srgbClr>
                  </a:outerShdw>
                </a:effectLst>
                <a:latin typeface="+mj-lt"/>
              </a:rPr>
              <a:t> – to lead out </a:t>
            </a:r>
            <a:r>
              <a:rPr lang="en-US" sz="3200" b="1" dirty="0">
                <a:effectLst>
                  <a:outerShdw blurRad="38100" dist="38100" dir="2700000" algn="tl">
                    <a:srgbClr val="000000">
                      <a:alpha val="43137"/>
                    </a:srgbClr>
                  </a:outerShdw>
                </a:effectLst>
                <a:latin typeface="+mj-lt"/>
              </a:rPr>
              <a:t>or</a:t>
            </a:r>
            <a:r>
              <a:rPr lang="en-US" sz="3200" b="1" i="1" dirty="0">
                <a:effectLst>
                  <a:outerShdw blurRad="38100" dist="38100" dir="2700000" algn="tl">
                    <a:srgbClr val="000000">
                      <a:alpha val="43137"/>
                    </a:srgbClr>
                  </a:outerShdw>
                </a:effectLst>
                <a:latin typeface="+mj-lt"/>
              </a:rPr>
              <a:t> to go before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47188" y="3323885"/>
            <a:ext cx="8262973"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Matthew Henry ~ </a:t>
            </a:r>
            <a:r>
              <a:rPr lang="en-US" sz="3200" b="1" dirty="0">
                <a:effectLst>
                  <a:outerShdw blurRad="38100" dist="38100" dir="2700000" algn="tl">
                    <a:srgbClr val="000000">
                      <a:alpha val="43137"/>
                    </a:srgbClr>
                  </a:outerShdw>
                </a:effectLst>
                <a:latin typeface="+mj-lt"/>
              </a:rPr>
              <a:t>“The God who took a motherless woman out of the side of a man took a fatherless man out of the body of a woman.”</a:t>
            </a:r>
          </a:p>
        </p:txBody>
      </p:sp>
    </p:spTree>
    <p:extLst>
      <p:ext uri="{BB962C8B-B14F-4D97-AF65-F5344CB8AC3E}">
        <p14:creationId xmlns:p14="http://schemas.microsoft.com/office/powerpoint/2010/main" val="42198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 presetClass="emph" presetSubtype="2" fill="hold" nodeType="withEffect">
                                  <p:stCondLst>
                                    <p:cond delay="0"/>
                                  </p:stCondLst>
                                  <p:childTnLst>
                                    <p:animClr clrSpc="rgb" dir="cw">
                                      <p:cBhvr>
                                        <p:cTn id="23" dur="2000" fill="hold"/>
                                        <p:tgtEl>
                                          <p:spTgt spid="3"/>
                                        </p:tgtEl>
                                        <p:attrNameLst>
                                          <p:attrName>fillcolor</p:attrName>
                                        </p:attrNameLst>
                                      </p:cBhvr>
                                      <p:to>
                                        <a:schemeClr val="accent2"/>
                                      </p:to>
                                    </p:animClr>
                                    <p:set>
                                      <p:cBhvr>
                                        <p:cTn id="24" dur="2000" fill="hold"/>
                                        <p:tgtEl>
                                          <p:spTgt spid="3"/>
                                        </p:tgtEl>
                                        <p:attrNameLst>
                                          <p:attrName>fill.type</p:attrName>
                                        </p:attrNameLst>
                                      </p:cBhvr>
                                      <p:to>
                                        <p:strVal val="solid"/>
                                      </p:to>
                                    </p:set>
                                    <p:set>
                                      <p:cBhvr>
                                        <p:cTn id="25" dur="2000" fill="hold"/>
                                        <p:tgtEl>
                                          <p:spTgt spid="3"/>
                                        </p:tgtEl>
                                        <p:attrNameLst>
                                          <p:attrName>fill.on</p:attrName>
                                        </p:attrNameLst>
                                      </p:cBhvr>
                                      <p:to>
                                        <p:strVal val="true"/>
                                      </p:to>
                                    </p:set>
                                  </p:childTnLst>
                                </p:cTn>
                              </p:par>
                              <p:par>
                                <p:cTn id="26" presetID="3" presetClass="emph" presetSubtype="2" fill="hold" grpId="1" nodeType="withEffect">
                                  <p:stCondLst>
                                    <p:cond delay="0"/>
                                  </p:stCondLst>
                                  <p:childTnLst>
                                    <p:animClr clrSpc="rgb" dir="cw">
                                      <p:cBhvr override="childStyle">
                                        <p:cTn id="27" dur="2000" fill="hold"/>
                                        <p:tgtEl>
                                          <p:spTgt spid="2"/>
                                        </p:tgtEl>
                                        <p:attrNameLst>
                                          <p:attrName>style.color</p:attrName>
                                        </p:attrNameLst>
                                      </p:cBhvr>
                                      <p:to>
                                        <a:schemeClr val="accent2"/>
                                      </p:to>
                                    </p:animClr>
                                  </p:childTnLst>
                                </p:cTn>
                              </p:par>
                              <p:par>
                                <p:cTn id="28" presetID="3" presetClass="emph" presetSubtype="2" fill="hold" grpId="1" nodeType="withEffect">
                                  <p:stCondLst>
                                    <p:cond delay="0"/>
                                  </p:stCondLst>
                                  <p:childTnLst>
                                    <p:animClr clrSpc="rgb" dir="cw">
                                      <p:cBhvr override="childStyle">
                                        <p:cTn id="2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452431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C. S. Lewis (Mere Christianity) ~ </a:t>
            </a:r>
            <a:r>
              <a:rPr lang="en-US" sz="3200" b="1" dirty="0">
                <a:effectLst>
                  <a:outerShdw blurRad="38100" dist="38100" dir="2700000" algn="tl">
                    <a:srgbClr val="000000">
                      <a:alpha val="43137"/>
                    </a:srgbClr>
                  </a:outerShdw>
                </a:effectLst>
                <a:latin typeface="+mj-lt"/>
              </a:rPr>
              <a:t>“Among the Jews there suddenly turns up a man who goes about talking as if He as God … Now let us get this clear … among pantheists … anyone might say that he was part of God, or one with God: There would be nothing very odd about it. But this man, since He was a Jew, could not mean that kind of God. God, in their language, meant the Being outside the world who made it and was infinitely different from anything else. </a:t>
            </a:r>
          </a:p>
        </p:txBody>
      </p:sp>
      <p:sp>
        <p:nvSpPr>
          <p:cNvPr id="4" name="TextBox 3"/>
          <p:cNvSpPr txBox="1"/>
          <p:nvPr/>
        </p:nvSpPr>
        <p:spPr>
          <a:xfrm>
            <a:off x="3403599" y="-306341"/>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2:18-29</a:t>
            </a:r>
          </a:p>
        </p:txBody>
      </p:sp>
    </p:spTree>
    <p:extLst>
      <p:ext uri="{BB962C8B-B14F-4D97-AF65-F5344CB8AC3E}">
        <p14:creationId xmlns:p14="http://schemas.microsoft.com/office/powerpoint/2010/main" val="17705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1 John">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_John">
      <a:majorFont>
        <a:latin typeface="Abadi MT Condensed"/>
        <a:ea typeface=""/>
        <a:cs typeface=""/>
      </a:majorFont>
      <a:minorFont>
        <a:latin typeface="Constant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badi MT Condensed" panose="020B0506030101010103" pitchFamily="34" charset="0"/>
          </a:defRPr>
        </a:defPPr>
      </a:lstStyle>
    </a:txDef>
  </a:objectDefaults>
  <a:extraClrSchemeLst/>
  <a:extLst>
    <a:ext uri="{05A4C25C-085E-4340-85A3-A5531E510DB2}">
      <thm15:themeFamily xmlns:thm15="http://schemas.microsoft.com/office/thememl/2012/main" name="Presentation2" id="{DA2D955A-1162-4868-BA7C-BA0DAF9E2C2D}" vid="{4CA64407-5F43-4094-BC39-079A56C26426}"/>
    </a:ext>
  </a:extLst>
</a:theme>
</file>

<file path=docProps/app.xml><?xml version="1.0" encoding="utf-8"?>
<Properties xmlns="http://schemas.openxmlformats.org/officeDocument/2006/extended-properties" xmlns:vt="http://schemas.openxmlformats.org/officeDocument/2006/docPropsVTypes">
  <Template>1 John</Template>
  <TotalTime>1149</TotalTime>
  <Words>809</Words>
  <Application>Microsoft Office PowerPoint</Application>
  <PresentationFormat>On-screen Show (4:3)</PresentationFormat>
  <Paragraphs>78</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Constantia</vt:lpstr>
      <vt:lpstr>Arial</vt:lpstr>
      <vt:lpstr>Abadi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19</cp:revision>
  <dcterms:created xsi:type="dcterms:W3CDTF">2017-02-17T01:27:58Z</dcterms:created>
  <dcterms:modified xsi:type="dcterms:W3CDTF">2017-02-19T13:12:15Z</dcterms:modified>
</cp:coreProperties>
</file>